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65" r:id="rId3"/>
    <p:sldId id="266" r:id="rId4"/>
    <p:sldId id="267" r:id="rId5"/>
    <p:sldId id="270" r:id="rId6"/>
    <p:sldId id="268" r:id="rId7"/>
    <p:sldId id="278" r:id="rId8"/>
    <p:sldId id="269" r:id="rId9"/>
    <p:sldId id="272" r:id="rId10"/>
    <p:sldId id="273" r:id="rId11"/>
    <p:sldId id="274" r:id="rId12"/>
    <p:sldId id="275" r:id="rId13"/>
    <p:sldId id="276" r:id="rId14"/>
    <p:sldId id="277" r:id="rId15"/>
    <p:sldId id="280" r:id="rId16"/>
    <p:sldId id="279" r:id="rId17"/>
    <p:sldId id="281" r:id="rId18"/>
    <p:sldId id="287" r:id="rId19"/>
    <p:sldId id="256" r:id="rId20"/>
    <p:sldId id="257" r:id="rId21"/>
    <p:sldId id="258" r:id="rId22"/>
    <p:sldId id="260" r:id="rId23"/>
    <p:sldId id="262" r:id="rId24"/>
    <p:sldId id="261" r:id="rId25"/>
    <p:sldId id="263" r:id="rId26"/>
    <p:sldId id="259" r:id="rId27"/>
    <p:sldId id="264" r:id="rId28"/>
    <p:sldId id="284" r:id="rId29"/>
    <p:sldId id="288" r:id="rId30"/>
    <p:sldId id="285" r:id="rId31"/>
    <p:sldId id="290" r:id="rId32"/>
    <p:sldId id="282" r:id="rId33"/>
  </p:sldIdLst>
  <p:sldSz cx="12192000" cy="6858000"/>
  <p:notesSz cx="6858000" cy="9144000"/>
  <p:defaultTextStyle>
    <a:defPPr>
      <a:defRPr lang="ru-B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F0F985D-D163-4CA0-8042-B43DB63483F4}">
          <p14:sldIdLst>
            <p14:sldId id="265"/>
            <p14:sldId id="266"/>
            <p14:sldId id="267"/>
            <p14:sldId id="270"/>
            <p14:sldId id="268"/>
            <p14:sldId id="278"/>
            <p14:sldId id="269"/>
            <p14:sldId id="272"/>
            <p14:sldId id="273"/>
            <p14:sldId id="274"/>
            <p14:sldId id="275"/>
            <p14:sldId id="276"/>
            <p14:sldId id="277"/>
            <p14:sldId id="280"/>
            <p14:sldId id="279"/>
            <p14:sldId id="281"/>
            <p14:sldId id="287"/>
            <p14:sldId id="256"/>
            <p14:sldId id="257"/>
            <p14:sldId id="258"/>
            <p14:sldId id="260"/>
            <p14:sldId id="262"/>
            <p14:sldId id="261"/>
            <p14:sldId id="263"/>
            <p14:sldId id="259"/>
            <p14:sldId id="264"/>
            <p14:sldId id="284"/>
            <p14:sldId id="288"/>
            <p14:sldId id="285"/>
            <p14:sldId id="290"/>
            <p14:sldId id="2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2.%20Research\MIS-C\Books\&#1055;&#1088;&#1077;&#1079;&#1077;&#1085;&#1090;&#1072;&#1094;&#1080;&#1080;\6.%20&#1058;&#1088;&#1080;%20&#1074;&#1086;&#1083;&#1085;&#1099;\&#1056;&#1072;&#1089;&#1095;&#1077;&#1090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2.%20Research\MIS-C\Books\&#1055;&#1088;&#1077;&#1079;&#1077;&#1085;&#1090;&#1072;&#1094;&#1080;&#1080;\6.%20&#1058;&#1088;&#1080;%20&#1074;&#1086;&#1083;&#1085;&#1099;\&#1056;&#1072;&#1089;&#1095;&#1077;&#1090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2.%20Research\MIS-C\Books\&#1055;&#1088;&#1077;&#1079;&#1077;&#1085;&#1090;&#1072;&#1094;&#1080;&#1080;\2.%20&#1058;&#1088;&#1091;&#1076;&#1085;&#1086;&#1089;&#1090;&#1080;%20&#1076;&#1080;&#1072;&#1075;&#1085;&#1086;&#1089;&#1090;&#1080;&#1082;&#1080;%20&#1080;%20&#1087;&#1088;&#1080;&#1085;&#1094;&#1080;&#1087;&#1099;%20&#1090;&#1077;&#1088;&#1072;&#1087;&#1080;&#1080;%20&#1076;&#1077;&#1090;&#1077;&#1081;%20&#1089;%20MIS-C\&#1058;&#1072;&#1073;&#1083;&#1080;&#1094;&#109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Лист1!$B$3</c:f>
              <c:strCache>
                <c:ptCount val="1"/>
                <c:pt idx="0">
                  <c:v>COVID-19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6039153217871704E-2"/>
                  <c:y val="-4.2609452732145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30-4509-9F31-C190EB7DEBD5}"/>
                </c:ext>
              </c:extLst>
            </c:dLbl>
            <c:dLbl>
              <c:idx val="3"/>
              <c:layout>
                <c:manualLayout>
                  <c:x val="-1.3670023634365151E-2"/>
                  <c:y val="-4.26094527321454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30-4509-9F31-C190EB7DEBD5}"/>
                </c:ext>
              </c:extLst>
            </c:dLbl>
            <c:dLbl>
              <c:idx val="5"/>
              <c:layout>
                <c:manualLayout>
                  <c:x val="2.4854588426117957E-3"/>
                  <c:y val="-7.0001243774238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30-4509-9F31-C190EB7DEBD5}"/>
                </c:ext>
              </c:extLst>
            </c:dLbl>
            <c:dLbl>
              <c:idx val="6"/>
              <c:layout>
                <c:manualLayout>
                  <c:x val="4.9709176852236834E-3"/>
                  <c:y val="6.08706467602077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E30-4509-9F31-C190EB7DEBD5}"/>
                </c:ext>
              </c:extLst>
            </c:dLbl>
            <c:dLbl>
              <c:idx val="7"/>
              <c:layout>
                <c:manualLayout>
                  <c:x val="-3.6039153217871704E-2"/>
                  <c:y val="-5.4783582084186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E30-4509-9F31-C190EB7DEBD5}"/>
                </c:ext>
              </c:extLst>
            </c:dLbl>
            <c:dLbl>
              <c:idx val="8"/>
              <c:layout>
                <c:manualLayout>
                  <c:x val="-4.1010070903095427E-2"/>
                  <c:y val="-2.4348258704083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E30-4509-9F31-C190EB7DEBD5}"/>
                </c:ext>
              </c:extLst>
            </c:dLbl>
            <c:dLbl>
              <c:idx val="9"/>
              <c:layout>
                <c:manualLayout>
                  <c:x val="-2.6097317847424428E-2"/>
                  <c:y val="-5.1740049746176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E30-4509-9F31-C190EB7DEBD5}"/>
                </c:ext>
              </c:extLst>
            </c:dLbl>
            <c:dLbl>
              <c:idx val="12"/>
              <c:layout>
                <c:manualLayout>
                  <c:x val="-1.2427294213059208E-3"/>
                  <c:y val="3.95659203941349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E30-4509-9F31-C190EB7DEBD5}"/>
                </c:ext>
              </c:extLst>
            </c:dLbl>
            <c:dLbl>
              <c:idx val="13"/>
              <c:layout>
                <c:manualLayout>
                  <c:x val="-8.6991059491415366E-3"/>
                  <c:y val="-3.9565920394135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E30-4509-9F31-C190EB7DEBD5}"/>
                </c:ext>
              </c:extLst>
            </c:dLbl>
            <c:dLbl>
              <c:idx val="14"/>
              <c:layout>
                <c:manualLayout>
                  <c:x val="-4.9709176852236834E-3"/>
                  <c:y val="3.6522388056124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E30-4509-9F31-C190EB7DEBD5}"/>
                </c:ext>
              </c:extLst>
            </c:dLbl>
            <c:dLbl>
              <c:idx val="15"/>
              <c:layout>
                <c:manualLayout>
                  <c:x val="-1.3670023634365128E-2"/>
                  <c:y val="-3.65223880561246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E30-4509-9F31-C190EB7DEBD5}"/>
                </c:ext>
              </c:extLst>
            </c:dLbl>
            <c:dLbl>
              <c:idx val="16"/>
              <c:layout>
                <c:manualLayout>
                  <c:x val="1.2427294213057385E-3"/>
                  <c:y val="2.7391791042093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E30-4509-9F31-C190EB7DEBD5}"/>
                </c:ext>
              </c:extLst>
            </c:dLbl>
            <c:dLbl>
              <c:idx val="17"/>
              <c:layout>
                <c:manualLayout>
                  <c:x val="-2.3611859004812677E-2"/>
                  <c:y val="-6.3914179098218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6E30-4509-9F31-C190EB7DEB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B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Лист1!$C$1:$X$2</c:f>
              <c:multiLvlStrCache>
                <c:ptCount val="22"/>
                <c:lvl>
                  <c:pt idx="0">
                    <c:v>март</c:v>
                  </c:pt>
                  <c:pt idx="1">
                    <c:v>апрель</c:v>
                  </c:pt>
                  <c:pt idx="2">
                    <c:v>май</c:v>
                  </c:pt>
                  <c:pt idx="3">
                    <c:v>июнь</c:v>
                  </c:pt>
                  <c:pt idx="4">
                    <c:v>июль</c:v>
                  </c:pt>
                  <c:pt idx="5">
                    <c:v>август</c:v>
                  </c:pt>
                  <c:pt idx="6">
                    <c:v>сентябрь</c:v>
                  </c:pt>
                  <c:pt idx="7">
                    <c:v>октябрь</c:v>
                  </c:pt>
                  <c:pt idx="8">
                    <c:v>ноябрь</c:v>
                  </c:pt>
                  <c:pt idx="9">
                    <c:v>декабрь</c:v>
                  </c:pt>
                  <c:pt idx="10">
                    <c:v>январь</c:v>
                  </c:pt>
                  <c:pt idx="11">
                    <c:v>февраль</c:v>
                  </c:pt>
                  <c:pt idx="12">
                    <c:v>март</c:v>
                  </c:pt>
                  <c:pt idx="13">
                    <c:v>апрель</c:v>
                  </c:pt>
                  <c:pt idx="14">
                    <c:v>май</c:v>
                  </c:pt>
                  <c:pt idx="15">
                    <c:v>июнь</c:v>
                  </c:pt>
                  <c:pt idx="16">
                    <c:v>июль</c:v>
                  </c:pt>
                  <c:pt idx="17">
                    <c:v>август</c:v>
                  </c:pt>
                  <c:pt idx="18">
                    <c:v>сентябрь</c:v>
                  </c:pt>
                  <c:pt idx="19">
                    <c:v>октябрь</c:v>
                  </c:pt>
                  <c:pt idx="20">
                    <c:v>ноябрь</c:v>
                  </c:pt>
                  <c:pt idx="21">
                    <c:v>декабрь</c:v>
                  </c:pt>
                </c:lvl>
                <c:lvl>
                  <c:pt idx="0">
                    <c:v>2020</c:v>
                  </c:pt>
                  <c:pt idx="10">
                    <c:v>2021</c:v>
                  </c:pt>
                </c:lvl>
              </c:multiLvlStrCache>
            </c:multiLvlStrRef>
          </c:cat>
          <c:val>
            <c:numRef>
              <c:f>Лист1!$C$3:$X$3</c:f>
              <c:numCache>
                <c:formatCode>General</c:formatCode>
                <c:ptCount val="22"/>
                <c:pt idx="0">
                  <c:v>2</c:v>
                </c:pt>
                <c:pt idx="1">
                  <c:v>103</c:v>
                </c:pt>
                <c:pt idx="2">
                  <c:v>315</c:v>
                </c:pt>
                <c:pt idx="3">
                  <c:v>335</c:v>
                </c:pt>
                <c:pt idx="4">
                  <c:v>103</c:v>
                </c:pt>
                <c:pt idx="5">
                  <c:v>20</c:v>
                </c:pt>
                <c:pt idx="6">
                  <c:v>40</c:v>
                </c:pt>
                <c:pt idx="7">
                  <c:v>172</c:v>
                </c:pt>
                <c:pt idx="8">
                  <c:v>310</c:v>
                </c:pt>
                <c:pt idx="9">
                  <c:v>497</c:v>
                </c:pt>
                <c:pt idx="10">
                  <c:v>349</c:v>
                </c:pt>
                <c:pt idx="11">
                  <c:v>224</c:v>
                </c:pt>
                <c:pt idx="12">
                  <c:v>137</c:v>
                </c:pt>
                <c:pt idx="13">
                  <c:v>158</c:v>
                </c:pt>
                <c:pt idx="14">
                  <c:v>137</c:v>
                </c:pt>
                <c:pt idx="15">
                  <c:v>159</c:v>
                </c:pt>
                <c:pt idx="16">
                  <c:v>169</c:v>
                </c:pt>
                <c:pt idx="17">
                  <c:v>194</c:v>
                </c:pt>
                <c:pt idx="18">
                  <c:v>320</c:v>
                </c:pt>
                <c:pt idx="19">
                  <c:v>620</c:v>
                </c:pt>
                <c:pt idx="20">
                  <c:v>465</c:v>
                </c:pt>
                <c:pt idx="21">
                  <c:v>268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E30-4509-9F31-C190EB7DEB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2185855"/>
        <c:axId val="2085096639"/>
      </c:lineChart>
      <c:catAx>
        <c:axId val="2321858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BY"/>
          </a:p>
        </c:txPr>
        <c:crossAx val="2085096639"/>
        <c:crosses val="autoZero"/>
        <c:auto val="1"/>
        <c:lblAlgn val="ctr"/>
        <c:lblOffset val="100"/>
        <c:noMultiLvlLbl val="0"/>
      </c:catAx>
      <c:valAx>
        <c:axId val="20850966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BY"/>
          </a:p>
        </c:txPr>
        <c:crossAx val="2321858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BY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Лист1!$B$8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B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Лист1!$A$9:$A$13</c:f>
              <c:strCache>
                <c:ptCount val="5"/>
                <c:pt idx="0">
                  <c:v>до года</c:v>
                </c:pt>
                <c:pt idx="1">
                  <c:v>1-4 лет</c:v>
                </c:pt>
                <c:pt idx="2">
                  <c:v>5-9 лет</c:v>
                </c:pt>
                <c:pt idx="3">
                  <c:v>10-14 лет</c:v>
                </c:pt>
                <c:pt idx="4">
                  <c:v>15-17 лет</c:v>
                </c:pt>
              </c:strCache>
            </c:strRef>
          </c:cat>
          <c:val>
            <c:numRef>
              <c:f>Лист1!$B$9:$B$13</c:f>
              <c:numCache>
                <c:formatCode>General</c:formatCode>
                <c:ptCount val="5"/>
                <c:pt idx="0">
                  <c:v>280</c:v>
                </c:pt>
                <c:pt idx="1">
                  <c:v>363</c:v>
                </c:pt>
                <c:pt idx="2">
                  <c:v>322</c:v>
                </c:pt>
                <c:pt idx="3">
                  <c:v>433</c:v>
                </c:pt>
                <c:pt idx="4">
                  <c:v>499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31-4E73-B36E-E88B0B034D7E}"/>
            </c:ext>
          </c:extLst>
        </c:ser>
        <c:ser>
          <c:idx val="1"/>
          <c:order val="1"/>
          <c:tx>
            <c:strRef>
              <c:f>Лист1!$C$8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FFFF00"/>
            </a:solidFill>
            <a:ln w="12700"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B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Лист1!$A$9:$A$13</c:f>
              <c:strCache>
                <c:ptCount val="5"/>
                <c:pt idx="0">
                  <c:v>до года</c:v>
                </c:pt>
                <c:pt idx="1">
                  <c:v>1-4 лет</c:v>
                </c:pt>
                <c:pt idx="2">
                  <c:v>5-9 лет</c:v>
                </c:pt>
                <c:pt idx="3">
                  <c:v>10-14 лет</c:v>
                </c:pt>
                <c:pt idx="4">
                  <c:v>15-17 лет</c:v>
                </c:pt>
              </c:strCache>
            </c:strRef>
          </c:cat>
          <c:val>
            <c:numRef>
              <c:f>Лист1!$C$9:$C$13</c:f>
              <c:numCache>
                <c:formatCode>General</c:formatCode>
                <c:ptCount val="5"/>
                <c:pt idx="0">
                  <c:v>680</c:v>
                </c:pt>
                <c:pt idx="1">
                  <c:v>925</c:v>
                </c:pt>
                <c:pt idx="2">
                  <c:v>441</c:v>
                </c:pt>
                <c:pt idx="3">
                  <c:v>513</c:v>
                </c:pt>
                <c:pt idx="4">
                  <c:v>496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31-4E73-B36E-E88B0B034D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6744863"/>
        <c:axId val="406759007"/>
      </c:barChart>
      <c:catAx>
        <c:axId val="406744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BY"/>
          </a:p>
        </c:txPr>
        <c:crossAx val="406759007"/>
        <c:crosses val="autoZero"/>
        <c:auto val="1"/>
        <c:lblAlgn val="ctr"/>
        <c:lblOffset val="100"/>
        <c:noMultiLvlLbl val="0"/>
      </c:catAx>
      <c:valAx>
        <c:axId val="40675900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BY"/>
          </a:p>
        </c:txPr>
        <c:crossAx val="4067448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BY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BY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Заболеваемоть!$A$3</c:f>
              <c:strCache>
                <c:ptCount val="1"/>
                <c:pt idx="0">
                  <c:v>COVID-19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Заболеваемоть!$B$1:$W$2</c:f>
              <c:multiLvlStrCache>
                <c:ptCount val="22"/>
                <c:lvl>
                  <c:pt idx="0">
                    <c:v>март</c:v>
                  </c:pt>
                  <c:pt idx="1">
                    <c:v>апрель</c:v>
                  </c:pt>
                  <c:pt idx="2">
                    <c:v>май</c:v>
                  </c:pt>
                  <c:pt idx="3">
                    <c:v>июнь</c:v>
                  </c:pt>
                  <c:pt idx="4">
                    <c:v>июль</c:v>
                  </c:pt>
                  <c:pt idx="5">
                    <c:v>август</c:v>
                  </c:pt>
                  <c:pt idx="6">
                    <c:v>сентябрь</c:v>
                  </c:pt>
                  <c:pt idx="7">
                    <c:v>октябрь</c:v>
                  </c:pt>
                  <c:pt idx="8">
                    <c:v>ноябрь</c:v>
                  </c:pt>
                  <c:pt idx="9">
                    <c:v>декабрь</c:v>
                  </c:pt>
                  <c:pt idx="10">
                    <c:v>январь</c:v>
                  </c:pt>
                  <c:pt idx="11">
                    <c:v>февраль</c:v>
                  </c:pt>
                  <c:pt idx="12">
                    <c:v>март</c:v>
                  </c:pt>
                  <c:pt idx="13">
                    <c:v>апрель</c:v>
                  </c:pt>
                  <c:pt idx="14">
                    <c:v>май</c:v>
                  </c:pt>
                  <c:pt idx="15">
                    <c:v>июнь</c:v>
                  </c:pt>
                  <c:pt idx="16">
                    <c:v>июль</c:v>
                  </c:pt>
                  <c:pt idx="17">
                    <c:v>август</c:v>
                  </c:pt>
                  <c:pt idx="18">
                    <c:v>сентябрь</c:v>
                  </c:pt>
                  <c:pt idx="19">
                    <c:v>октябрь</c:v>
                  </c:pt>
                  <c:pt idx="20">
                    <c:v>ноябрь</c:v>
                  </c:pt>
                  <c:pt idx="21">
                    <c:v>декабрь</c:v>
                  </c:pt>
                </c:lvl>
                <c:lvl>
                  <c:pt idx="0">
                    <c:v>2020</c:v>
                  </c:pt>
                  <c:pt idx="10">
                    <c:v>2021</c:v>
                  </c:pt>
                </c:lvl>
              </c:multiLvlStrCache>
            </c:multiLvlStrRef>
          </c:cat>
          <c:val>
            <c:numRef>
              <c:f>Заболеваемоть!$B$3:$W$3</c:f>
              <c:numCache>
                <c:formatCode>General</c:formatCode>
                <c:ptCount val="22"/>
                <c:pt idx="0">
                  <c:v>2</c:v>
                </c:pt>
                <c:pt idx="1">
                  <c:v>103</c:v>
                </c:pt>
                <c:pt idx="2">
                  <c:v>315</c:v>
                </c:pt>
                <c:pt idx="3">
                  <c:v>335</c:v>
                </c:pt>
                <c:pt idx="4">
                  <c:v>103</c:v>
                </c:pt>
                <c:pt idx="5">
                  <c:v>20</c:v>
                </c:pt>
                <c:pt idx="6">
                  <c:v>40</c:v>
                </c:pt>
                <c:pt idx="7">
                  <c:v>172</c:v>
                </c:pt>
                <c:pt idx="8">
                  <c:v>310</c:v>
                </c:pt>
                <c:pt idx="9">
                  <c:v>497</c:v>
                </c:pt>
                <c:pt idx="10">
                  <c:v>349</c:v>
                </c:pt>
                <c:pt idx="11">
                  <c:v>224</c:v>
                </c:pt>
                <c:pt idx="12">
                  <c:v>137</c:v>
                </c:pt>
                <c:pt idx="13">
                  <c:v>158</c:v>
                </c:pt>
                <c:pt idx="14">
                  <c:v>137</c:v>
                </c:pt>
                <c:pt idx="15">
                  <c:v>159</c:v>
                </c:pt>
                <c:pt idx="16">
                  <c:v>169</c:v>
                </c:pt>
                <c:pt idx="17">
                  <c:v>194</c:v>
                </c:pt>
                <c:pt idx="18">
                  <c:v>320</c:v>
                </c:pt>
                <c:pt idx="19">
                  <c:v>620</c:v>
                </c:pt>
                <c:pt idx="20">
                  <c:v>465</c:v>
                </c:pt>
                <c:pt idx="21">
                  <c:v>268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42-4775-9C35-18BA316DD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2651007"/>
        <c:axId val="1062651839"/>
      </c:barChart>
      <c:lineChart>
        <c:grouping val="standard"/>
        <c:varyColors val="0"/>
        <c:ser>
          <c:idx val="1"/>
          <c:order val="1"/>
          <c:tx>
            <c:strRef>
              <c:f>Заболеваемоть!$A$4</c:f>
              <c:strCache>
                <c:ptCount val="1"/>
                <c:pt idx="0">
                  <c:v>MIS-C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4907573047107931E-2"/>
                  <c:y val="-4.5952633439377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42-4775-9C35-18BA316DDDB5}"/>
                </c:ext>
              </c:extLst>
            </c:dLbl>
            <c:dLbl>
              <c:idx val="1"/>
              <c:layout>
                <c:manualLayout>
                  <c:x val="-1.6398330351818723E-2"/>
                  <c:y val="-5.6557087310003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242-4775-9C35-18BA316DDDB5}"/>
                </c:ext>
              </c:extLst>
            </c:dLbl>
            <c:dLbl>
              <c:idx val="2"/>
              <c:layout>
                <c:manualLayout>
                  <c:x val="-1.6398330351818723E-2"/>
                  <c:y val="-4.94874513962531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42-4775-9C35-18BA316DDDB5}"/>
                </c:ext>
              </c:extLst>
            </c:dLbl>
            <c:dLbl>
              <c:idx val="3"/>
              <c:layout>
                <c:manualLayout>
                  <c:x val="-1.7889087656529544E-2"/>
                  <c:y val="-5.30222693531283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242-4775-9C35-18BA316DDDB5}"/>
                </c:ext>
              </c:extLst>
            </c:dLbl>
            <c:dLbl>
              <c:idx val="4"/>
              <c:layout>
                <c:manualLayout>
                  <c:x val="-1.6398330351818778E-2"/>
                  <c:y val="-3.88829975256274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242-4775-9C35-18BA316DDDB5}"/>
                </c:ext>
              </c:extLst>
            </c:dLbl>
            <c:dLbl>
              <c:idx val="5"/>
              <c:layout>
                <c:manualLayout>
                  <c:x val="-1.6398330351818723E-2"/>
                  <c:y val="-4.5952633439377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242-4775-9C35-18BA316DDDB5}"/>
                </c:ext>
              </c:extLst>
            </c:dLbl>
            <c:dLbl>
              <c:idx val="6"/>
              <c:layout>
                <c:manualLayout>
                  <c:x val="-1.7889087656529572E-2"/>
                  <c:y val="-4.59526334393779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242-4775-9C35-18BA316DDDB5}"/>
                </c:ext>
              </c:extLst>
            </c:dLbl>
            <c:dLbl>
              <c:idx val="7"/>
              <c:layout>
                <c:manualLayout>
                  <c:x val="-1.6398330351818723E-2"/>
                  <c:y val="-3.88829975256274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242-4775-9C35-18BA316DDDB5}"/>
                </c:ext>
              </c:extLst>
            </c:dLbl>
            <c:dLbl>
              <c:idx val="8"/>
              <c:layout>
                <c:manualLayout>
                  <c:x val="-1.7889087656529572E-2"/>
                  <c:y val="-0.134323082361258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242-4775-9C35-18BA316DDDB5}"/>
                </c:ext>
              </c:extLst>
            </c:dLbl>
            <c:dLbl>
              <c:idx val="9"/>
              <c:layout>
                <c:manualLayout>
                  <c:x val="-2.0870602265951211E-2"/>
                  <c:y val="-8.1300813008130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242-4775-9C35-18BA316DDDB5}"/>
                </c:ext>
              </c:extLst>
            </c:dLbl>
            <c:dLbl>
              <c:idx val="10"/>
              <c:layout>
                <c:manualLayout>
                  <c:x val="-1.9379844961240365E-2"/>
                  <c:y val="-4.9487451396253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242-4775-9C35-18BA316DDDB5}"/>
                </c:ext>
              </c:extLst>
            </c:dLbl>
            <c:dLbl>
              <c:idx val="11"/>
              <c:layout>
                <c:manualLayout>
                  <c:x val="-1.6398330351818723E-2"/>
                  <c:y val="-8.13008130081301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242-4775-9C35-18BA316DDDB5}"/>
                </c:ext>
              </c:extLst>
            </c:dLbl>
            <c:dLbl>
              <c:idx val="12"/>
              <c:layout>
                <c:manualLayout>
                  <c:x val="-1.6398330351818834E-2"/>
                  <c:y val="-8.4835630965005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242-4775-9C35-18BA316DDDB5}"/>
                </c:ext>
              </c:extLst>
            </c:dLbl>
            <c:dLbl>
              <c:idx val="13"/>
              <c:layout>
                <c:manualLayout>
                  <c:x val="-1.6398330351818834E-2"/>
                  <c:y val="-4.9487451396253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242-4775-9C35-18BA316DDDB5}"/>
                </c:ext>
              </c:extLst>
            </c:dLbl>
            <c:dLbl>
              <c:idx val="14"/>
              <c:layout>
                <c:manualLayout>
                  <c:x val="-1.6398330351818834E-2"/>
                  <c:y val="-6.0091905266878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242-4775-9C35-18BA316DDDB5}"/>
                </c:ext>
              </c:extLst>
            </c:dLbl>
            <c:dLbl>
              <c:idx val="15"/>
              <c:layout>
                <c:manualLayout>
                  <c:x val="-1.4907573047107931E-2"/>
                  <c:y val="-4.2417815482502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242-4775-9C35-18BA316DDDB5}"/>
                </c:ext>
              </c:extLst>
            </c:dLbl>
            <c:dLbl>
              <c:idx val="16"/>
              <c:layout>
                <c:manualLayout>
                  <c:x val="-1.7889087656529516E-2"/>
                  <c:y val="-4.2417815482502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242-4775-9C35-18BA316DDDB5}"/>
                </c:ext>
              </c:extLst>
            </c:dLbl>
            <c:dLbl>
              <c:idx val="17"/>
              <c:layout>
                <c:manualLayout>
                  <c:x val="-1.490757304710804E-2"/>
                  <c:y val="-5.6557087310003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242-4775-9C35-18BA316DDDB5}"/>
                </c:ext>
              </c:extLst>
            </c:dLbl>
            <c:dLbl>
              <c:idx val="18"/>
              <c:layout>
                <c:manualLayout>
                  <c:x val="-1.6398330351818834E-2"/>
                  <c:y val="-5.3022269353128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0242-4775-9C35-18BA316DDDB5}"/>
                </c:ext>
              </c:extLst>
            </c:dLbl>
            <c:dLbl>
              <c:idx val="19"/>
              <c:layout>
                <c:manualLayout>
                  <c:x val="-1.7889087656529735E-2"/>
                  <c:y val="-0.109579356663131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0242-4775-9C35-18BA316DDDB5}"/>
                </c:ext>
              </c:extLst>
            </c:dLbl>
            <c:dLbl>
              <c:idx val="20"/>
              <c:layout>
                <c:manualLayout>
                  <c:x val="-1.7889087656529409E-2"/>
                  <c:y val="-3.18133616118769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0242-4775-9C35-18BA316DDD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ru-BY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Заболеваемоть!$B$1:$W$2</c:f>
              <c:multiLvlStrCache>
                <c:ptCount val="22"/>
                <c:lvl>
                  <c:pt idx="0">
                    <c:v>март</c:v>
                  </c:pt>
                  <c:pt idx="1">
                    <c:v>апрель</c:v>
                  </c:pt>
                  <c:pt idx="2">
                    <c:v>май</c:v>
                  </c:pt>
                  <c:pt idx="3">
                    <c:v>июнь</c:v>
                  </c:pt>
                  <c:pt idx="4">
                    <c:v>июль</c:v>
                  </c:pt>
                  <c:pt idx="5">
                    <c:v>август</c:v>
                  </c:pt>
                  <c:pt idx="6">
                    <c:v>сентябрь</c:v>
                  </c:pt>
                  <c:pt idx="7">
                    <c:v>октябрь</c:v>
                  </c:pt>
                  <c:pt idx="8">
                    <c:v>ноябрь</c:v>
                  </c:pt>
                  <c:pt idx="9">
                    <c:v>декабрь</c:v>
                  </c:pt>
                  <c:pt idx="10">
                    <c:v>январь</c:v>
                  </c:pt>
                  <c:pt idx="11">
                    <c:v>февраль</c:v>
                  </c:pt>
                  <c:pt idx="12">
                    <c:v>март</c:v>
                  </c:pt>
                  <c:pt idx="13">
                    <c:v>апрель</c:v>
                  </c:pt>
                  <c:pt idx="14">
                    <c:v>май</c:v>
                  </c:pt>
                  <c:pt idx="15">
                    <c:v>июнь</c:v>
                  </c:pt>
                  <c:pt idx="16">
                    <c:v>июль</c:v>
                  </c:pt>
                  <c:pt idx="17">
                    <c:v>август</c:v>
                  </c:pt>
                  <c:pt idx="18">
                    <c:v>сентябрь</c:v>
                  </c:pt>
                  <c:pt idx="19">
                    <c:v>октябрь</c:v>
                  </c:pt>
                  <c:pt idx="20">
                    <c:v>ноябрь</c:v>
                  </c:pt>
                  <c:pt idx="21">
                    <c:v>декабрь</c:v>
                  </c:pt>
                </c:lvl>
                <c:lvl>
                  <c:pt idx="0">
                    <c:v>2020</c:v>
                  </c:pt>
                  <c:pt idx="10">
                    <c:v>2021</c:v>
                  </c:pt>
                </c:lvl>
              </c:multiLvlStrCache>
            </c:multiLvlStrRef>
          </c:cat>
          <c:val>
            <c:numRef>
              <c:f>Заболеваемоть!$B$4:$W$4</c:f>
              <c:numCache>
                <c:formatCode>General</c:formatCode>
                <c:ptCount val="22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2</c:v>
                </c:pt>
                <c:pt idx="8">
                  <c:v>1</c:v>
                </c:pt>
                <c:pt idx="9">
                  <c:v>11</c:v>
                </c:pt>
                <c:pt idx="10">
                  <c:v>14</c:v>
                </c:pt>
                <c:pt idx="11">
                  <c:v>8</c:v>
                </c:pt>
                <c:pt idx="12">
                  <c:v>3</c:v>
                </c:pt>
                <c:pt idx="13">
                  <c:v>3</c:v>
                </c:pt>
                <c:pt idx="14">
                  <c:v>0</c:v>
                </c:pt>
                <c:pt idx="15">
                  <c:v>2</c:v>
                </c:pt>
                <c:pt idx="16">
                  <c:v>2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9</c:v>
                </c:pt>
                <c:pt idx="21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6-0242-4775-9C35-18BA316DD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2653503"/>
        <c:axId val="1062652255"/>
      </c:lineChart>
      <c:catAx>
        <c:axId val="10626510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BY"/>
          </a:p>
        </c:txPr>
        <c:crossAx val="1062651839"/>
        <c:crosses val="autoZero"/>
        <c:auto val="1"/>
        <c:lblAlgn val="ctr"/>
        <c:lblOffset val="100"/>
        <c:noMultiLvlLbl val="0"/>
      </c:catAx>
      <c:valAx>
        <c:axId val="10626518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BY"/>
          </a:p>
        </c:txPr>
        <c:crossAx val="1062651007"/>
        <c:crosses val="autoZero"/>
        <c:crossBetween val="between"/>
      </c:valAx>
      <c:valAx>
        <c:axId val="1062652255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BY"/>
          </a:p>
        </c:txPr>
        <c:crossAx val="1062653503"/>
        <c:crosses val="max"/>
        <c:crossBetween val="between"/>
      </c:valAx>
      <c:catAx>
        <c:axId val="106265350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6265225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BY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 b="1"/>
      </a:pPr>
      <a:endParaRPr lang="ru-BY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155C6A-FCE9-4656-876E-B2F834E44C26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A0CB4E-544F-4E63-96FF-38AFE71AD181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0070C0"/>
          </a:solidFill>
        </a:ln>
      </dgm:spPr>
      <dgm:t>
        <a:bodyPr/>
        <a:lstStyle/>
        <a:p>
          <a:r>
            <a:rPr lang="ru-RU" dirty="0"/>
            <a:t>До 15% заражённых этим штаммом COVID-19 детей сталкиваются с необычной сыпью</a:t>
          </a:r>
        </a:p>
      </dgm:t>
    </dgm:pt>
    <dgm:pt modelId="{364CA137-B523-4C01-B2D1-50B5D4A2B661}" type="parTrans" cxnId="{EB53490C-4517-493B-8D1E-7A727DB5566D}">
      <dgm:prSet/>
      <dgm:spPr/>
      <dgm:t>
        <a:bodyPr/>
        <a:lstStyle/>
        <a:p>
          <a:endParaRPr lang="ru-RU"/>
        </a:p>
      </dgm:t>
    </dgm:pt>
    <dgm:pt modelId="{BE718858-CDEC-4B0B-A228-F8A6F890DFAA}" type="sibTrans" cxnId="{EB53490C-4517-493B-8D1E-7A727DB5566D}">
      <dgm:prSet/>
      <dgm:spPr/>
      <dgm:t>
        <a:bodyPr/>
        <a:lstStyle/>
        <a:p>
          <a:endParaRPr lang="ru-RU"/>
        </a:p>
      </dgm:t>
    </dgm:pt>
    <dgm:pt modelId="{AC510A1B-2478-477B-93C6-CB67BEE847C2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0070C0"/>
          </a:solidFill>
        </a:ln>
      </dgm:spPr>
      <dgm:t>
        <a:bodyPr/>
        <a:lstStyle/>
        <a:p>
          <a:r>
            <a:rPr lang="ru-RU" dirty="0"/>
            <a:t>новый штамм коронавируса быстрее других спускается в лёгкие</a:t>
          </a:r>
        </a:p>
      </dgm:t>
    </dgm:pt>
    <dgm:pt modelId="{9434C8F6-F5EA-4CCB-97A6-CE052CE18035}" type="parTrans" cxnId="{473149CA-29C1-4069-9667-138E9B242A6B}">
      <dgm:prSet/>
      <dgm:spPr/>
      <dgm:t>
        <a:bodyPr/>
        <a:lstStyle/>
        <a:p>
          <a:endParaRPr lang="ru-RU"/>
        </a:p>
      </dgm:t>
    </dgm:pt>
    <dgm:pt modelId="{E1485B48-ED1E-47DC-88CB-FB37ACCB1C2E}" type="sibTrans" cxnId="{473149CA-29C1-4069-9667-138E9B242A6B}">
      <dgm:prSet/>
      <dgm:spPr/>
      <dgm:t>
        <a:bodyPr/>
        <a:lstStyle/>
        <a:p>
          <a:endParaRPr lang="ru-RU"/>
        </a:p>
      </dgm:t>
    </dgm:pt>
    <dgm:pt modelId="{756CD167-F22B-4B91-85B3-7B12ED10BED5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0070C0"/>
          </a:solidFill>
        </a:ln>
      </dgm:spPr>
      <dgm:t>
        <a:bodyPr/>
        <a:lstStyle/>
        <a:p>
          <a:r>
            <a:rPr lang="ru-RU" dirty="0"/>
            <a:t>более тропен к эпителию лёгких, нижних дыхательных путей</a:t>
          </a:r>
        </a:p>
      </dgm:t>
    </dgm:pt>
    <dgm:pt modelId="{826FFA10-D344-4414-9243-5D06820AAA3D}" type="parTrans" cxnId="{9F37FF91-E254-4CAB-B40E-FFB3C418918F}">
      <dgm:prSet/>
      <dgm:spPr/>
      <dgm:t>
        <a:bodyPr/>
        <a:lstStyle/>
        <a:p>
          <a:endParaRPr lang="ru-RU"/>
        </a:p>
      </dgm:t>
    </dgm:pt>
    <dgm:pt modelId="{1BB71FF6-011F-44BF-8C43-C275B55710CA}" type="sibTrans" cxnId="{9F37FF91-E254-4CAB-B40E-FFB3C418918F}">
      <dgm:prSet/>
      <dgm:spPr/>
      <dgm:t>
        <a:bodyPr/>
        <a:lstStyle/>
        <a:p>
          <a:endParaRPr lang="ru-RU"/>
        </a:p>
      </dgm:t>
    </dgm:pt>
    <dgm:pt modelId="{6A99D0C7-738A-428F-AB27-DFD203A1AC3E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0070C0"/>
          </a:solidFill>
        </a:ln>
      </dgm:spPr>
      <dgm:t>
        <a:bodyPr/>
        <a:lstStyle/>
        <a:p>
          <a:r>
            <a:rPr lang="be-BY" dirty="0"/>
            <a:t>Дети и подростки госпитализируются с такими осложнениями омикрона, как бронхиолит и пневмония</a:t>
          </a:r>
          <a:endParaRPr lang="ru-RU" dirty="0"/>
        </a:p>
      </dgm:t>
    </dgm:pt>
    <dgm:pt modelId="{C762DD34-C3EB-46D7-B99E-DDB73B80E9CD}" type="parTrans" cxnId="{74087CFC-AB7B-4FC6-84C4-2F79893D6DA8}">
      <dgm:prSet/>
      <dgm:spPr/>
      <dgm:t>
        <a:bodyPr/>
        <a:lstStyle/>
        <a:p>
          <a:endParaRPr lang="ru-RU"/>
        </a:p>
      </dgm:t>
    </dgm:pt>
    <dgm:pt modelId="{210B6688-3E0E-4374-916D-3CC59BCB4B12}" type="sibTrans" cxnId="{74087CFC-AB7B-4FC6-84C4-2F79893D6DA8}">
      <dgm:prSet/>
      <dgm:spPr/>
      <dgm:t>
        <a:bodyPr/>
        <a:lstStyle/>
        <a:p>
          <a:endParaRPr lang="ru-RU"/>
        </a:p>
      </dgm:t>
    </dgm:pt>
    <dgm:pt modelId="{57F1B807-CC07-48CA-8727-24D413D9CA6B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0070C0"/>
          </a:solidFill>
        </a:ln>
      </dgm:spPr>
      <dgm:t>
        <a:bodyPr/>
        <a:lstStyle/>
        <a:p>
          <a:r>
            <a:rPr lang="ru-RU" dirty="0"/>
            <a:t>«Омикрон» вызывает пневмонию за три – пять дней.</a:t>
          </a:r>
        </a:p>
      </dgm:t>
    </dgm:pt>
    <dgm:pt modelId="{8F276849-7903-43C3-AC6F-7072CFEB8D65}" type="parTrans" cxnId="{780D6596-23B9-4BE6-927E-F7B299022868}">
      <dgm:prSet/>
      <dgm:spPr/>
      <dgm:t>
        <a:bodyPr/>
        <a:lstStyle/>
        <a:p>
          <a:endParaRPr lang="ru-RU"/>
        </a:p>
      </dgm:t>
    </dgm:pt>
    <dgm:pt modelId="{8CF41A4A-5089-4A9C-B232-7121F0A28CAD}" type="sibTrans" cxnId="{780D6596-23B9-4BE6-927E-F7B299022868}">
      <dgm:prSet/>
      <dgm:spPr/>
      <dgm:t>
        <a:bodyPr/>
        <a:lstStyle/>
        <a:p>
          <a:endParaRPr lang="ru-RU"/>
        </a:p>
      </dgm:t>
    </dgm:pt>
    <dgm:pt modelId="{517663FA-4B21-4F0B-A4E3-18C201D32166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>
          <a:solidFill>
            <a:srgbClr val="0070C0"/>
          </a:solidFill>
        </a:ln>
      </dgm:spPr>
      <dgm:t>
        <a:bodyPr/>
        <a:lstStyle/>
        <a:p>
          <a:r>
            <a:rPr lang="be-BY" dirty="0"/>
            <a:t>Зачастую наблюдаются диарея, рвота и обезвоживание.</a:t>
          </a:r>
          <a:endParaRPr lang="ru-RU" dirty="0"/>
        </a:p>
      </dgm:t>
    </dgm:pt>
    <dgm:pt modelId="{D1AEA3D2-3B66-49C2-9912-109D361E598B}" type="parTrans" cxnId="{0E45A79A-49F0-46C0-8488-F4615E027AA7}">
      <dgm:prSet/>
      <dgm:spPr/>
      <dgm:t>
        <a:bodyPr/>
        <a:lstStyle/>
        <a:p>
          <a:endParaRPr lang="ru-RU"/>
        </a:p>
      </dgm:t>
    </dgm:pt>
    <dgm:pt modelId="{E6939ED7-AD22-4073-BEB8-A4BA631473F9}" type="sibTrans" cxnId="{0E45A79A-49F0-46C0-8488-F4615E027AA7}">
      <dgm:prSet/>
      <dgm:spPr/>
      <dgm:t>
        <a:bodyPr/>
        <a:lstStyle/>
        <a:p>
          <a:endParaRPr lang="ru-RU"/>
        </a:p>
      </dgm:t>
    </dgm:pt>
    <dgm:pt modelId="{23A0EFC5-E6B9-468E-9EFD-956FEAF32E90}" type="pres">
      <dgm:prSet presAssocID="{99155C6A-FCE9-4656-876E-B2F834E44C2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A908695-CA09-4E24-9C94-F20BD148EE94}" type="pres">
      <dgm:prSet presAssocID="{FFA0CB4E-544F-4E63-96FF-38AFE71AD181}" presName="vertOne" presStyleCnt="0"/>
      <dgm:spPr/>
    </dgm:pt>
    <dgm:pt modelId="{8B2BA59D-6167-41DF-BA38-47F6427E8B39}" type="pres">
      <dgm:prSet presAssocID="{FFA0CB4E-544F-4E63-96FF-38AFE71AD181}" presName="txOne" presStyleLbl="node0" presStyleIdx="0" presStyleCnt="1">
        <dgm:presLayoutVars>
          <dgm:chPref val="3"/>
        </dgm:presLayoutVars>
      </dgm:prSet>
      <dgm:spPr/>
    </dgm:pt>
    <dgm:pt modelId="{14146299-2365-4155-B651-2C5D33BACD95}" type="pres">
      <dgm:prSet presAssocID="{FFA0CB4E-544F-4E63-96FF-38AFE71AD181}" presName="parTransOne" presStyleCnt="0"/>
      <dgm:spPr/>
    </dgm:pt>
    <dgm:pt modelId="{F8C1AEB4-63EF-44C7-AFA5-DE544D98B38E}" type="pres">
      <dgm:prSet presAssocID="{FFA0CB4E-544F-4E63-96FF-38AFE71AD181}" presName="horzOne" presStyleCnt="0"/>
      <dgm:spPr/>
    </dgm:pt>
    <dgm:pt modelId="{B281D535-A248-47E6-A72A-53D057BDBF43}" type="pres">
      <dgm:prSet presAssocID="{AC510A1B-2478-477B-93C6-CB67BEE847C2}" presName="vertTwo" presStyleCnt="0"/>
      <dgm:spPr/>
    </dgm:pt>
    <dgm:pt modelId="{C247077E-00B2-4606-BCB9-CA82F652A011}" type="pres">
      <dgm:prSet presAssocID="{AC510A1B-2478-477B-93C6-CB67BEE847C2}" presName="txTwo" presStyleLbl="node2" presStyleIdx="0" presStyleCnt="2" custLinFactNeighborX="-18" custLinFactNeighborY="-67380">
        <dgm:presLayoutVars>
          <dgm:chPref val="3"/>
        </dgm:presLayoutVars>
      </dgm:prSet>
      <dgm:spPr/>
    </dgm:pt>
    <dgm:pt modelId="{1E88DCA0-490F-4F8D-8861-C67CE9C2FCEA}" type="pres">
      <dgm:prSet presAssocID="{AC510A1B-2478-477B-93C6-CB67BEE847C2}" presName="parTransTwo" presStyleCnt="0"/>
      <dgm:spPr/>
    </dgm:pt>
    <dgm:pt modelId="{AC4EA964-7F52-4133-B904-29E475941598}" type="pres">
      <dgm:prSet presAssocID="{AC510A1B-2478-477B-93C6-CB67BEE847C2}" presName="horzTwo" presStyleCnt="0"/>
      <dgm:spPr/>
    </dgm:pt>
    <dgm:pt modelId="{0B6FA05B-BD01-4E72-9F57-E4F841382AFE}" type="pres">
      <dgm:prSet presAssocID="{756CD167-F22B-4B91-85B3-7B12ED10BED5}" presName="vertThree" presStyleCnt="0"/>
      <dgm:spPr/>
    </dgm:pt>
    <dgm:pt modelId="{F909960B-572B-4E35-89E5-AEADDF0FFFEC}" type="pres">
      <dgm:prSet presAssocID="{756CD167-F22B-4B91-85B3-7B12ED10BED5}" presName="txThree" presStyleLbl="node3" presStyleIdx="0" presStyleCnt="3">
        <dgm:presLayoutVars>
          <dgm:chPref val="3"/>
        </dgm:presLayoutVars>
      </dgm:prSet>
      <dgm:spPr/>
    </dgm:pt>
    <dgm:pt modelId="{5B535557-3D19-40B7-AFF8-FAAF4218B842}" type="pres">
      <dgm:prSet presAssocID="{756CD167-F22B-4B91-85B3-7B12ED10BED5}" presName="horzThree" presStyleCnt="0"/>
      <dgm:spPr/>
    </dgm:pt>
    <dgm:pt modelId="{3A0A12D9-8EDC-4596-96D5-5FF47517E586}" type="pres">
      <dgm:prSet presAssocID="{1BB71FF6-011F-44BF-8C43-C275B55710CA}" presName="sibSpaceThree" presStyleCnt="0"/>
      <dgm:spPr/>
    </dgm:pt>
    <dgm:pt modelId="{D6F93269-FCEB-4DBF-BA98-64FB6EFAA85B}" type="pres">
      <dgm:prSet presAssocID="{6A99D0C7-738A-428F-AB27-DFD203A1AC3E}" presName="vertThree" presStyleCnt="0"/>
      <dgm:spPr/>
    </dgm:pt>
    <dgm:pt modelId="{86358EB0-8094-4AD6-AEC2-94DC5AF7A369}" type="pres">
      <dgm:prSet presAssocID="{6A99D0C7-738A-428F-AB27-DFD203A1AC3E}" presName="txThree" presStyleLbl="node3" presStyleIdx="1" presStyleCnt="3">
        <dgm:presLayoutVars>
          <dgm:chPref val="3"/>
        </dgm:presLayoutVars>
      </dgm:prSet>
      <dgm:spPr/>
    </dgm:pt>
    <dgm:pt modelId="{775B904F-582E-4057-9883-687251BCDD28}" type="pres">
      <dgm:prSet presAssocID="{6A99D0C7-738A-428F-AB27-DFD203A1AC3E}" presName="horzThree" presStyleCnt="0"/>
      <dgm:spPr/>
    </dgm:pt>
    <dgm:pt modelId="{99467AFA-1469-432F-B1F4-182FB4A177D5}" type="pres">
      <dgm:prSet presAssocID="{E1485B48-ED1E-47DC-88CB-FB37ACCB1C2E}" presName="sibSpaceTwo" presStyleCnt="0"/>
      <dgm:spPr/>
    </dgm:pt>
    <dgm:pt modelId="{8D3E7B99-4CEF-4F19-AF0F-FDB5BC58CE75}" type="pres">
      <dgm:prSet presAssocID="{57F1B807-CC07-48CA-8727-24D413D9CA6B}" presName="vertTwo" presStyleCnt="0"/>
      <dgm:spPr/>
    </dgm:pt>
    <dgm:pt modelId="{9349FB71-97EE-4990-A4A5-03624BB92573}" type="pres">
      <dgm:prSet presAssocID="{57F1B807-CC07-48CA-8727-24D413D9CA6B}" presName="txTwo" presStyleLbl="node2" presStyleIdx="1" presStyleCnt="2">
        <dgm:presLayoutVars>
          <dgm:chPref val="3"/>
        </dgm:presLayoutVars>
      </dgm:prSet>
      <dgm:spPr/>
    </dgm:pt>
    <dgm:pt modelId="{142BE590-9EC7-44B7-A9F3-B3909FAB166B}" type="pres">
      <dgm:prSet presAssocID="{57F1B807-CC07-48CA-8727-24D413D9CA6B}" presName="parTransTwo" presStyleCnt="0"/>
      <dgm:spPr/>
    </dgm:pt>
    <dgm:pt modelId="{C1AA39C5-11A8-44FD-8059-D3FF8876E657}" type="pres">
      <dgm:prSet presAssocID="{57F1B807-CC07-48CA-8727-24D413D9CA6B}" presName="horzTwo" presStyleCnt="0"/>
      <dgm:spPr/>
    </dgm:pt>
    <dgm:pt modelId="{E613772F-7A24-4692-B1E4-E6EAC83B8FCC}" type="pres">
      <dgm:prSet presAssocID="{517663FA-4B21-4F0B-A4E3-18C201D32166}" presName="vertThree" presStyleCnt="0"/>
      <dgm:spPr/>
    </dgm:pt>
    <dgm:pt modelId="{2BB38EE9-F340-4CFD-9012-8CDED1980EA8}" type="pres">
      <dgm:prSet presAssocID="{517663FA-4B21-4F0B-A4E3-18C201D32166}" presName="txThree" presStyleLbl="node3" presStyleIdx="2" presStyleCnt="3" custLinFactNeighborX="3958" custLinFactNeighborY="-1220">
        <dgm:presLayoutVars>
          <dgm:chPref val="3"/>
        </dgm:presLayoutVars>
      </dgm:prSet>
      <dgm:spPr/>
    </dgm:pt>
    <dgm:pt modelId="{A256E780-EB37-4538-B5F7-CF3D0FA62A33}" type="pres">
      <dgm:prSet presAssocID="{517663FA-4B21-4F0B-A4E3-18C201D32166}" presName="horzThree" presStyleCnt="0"/>
      <dgm:spPr/>
    </dgm:pt>
  </dgm:ptLst>
  <dgm:cxnLst>
    <dgm:cxn modelId="{00621102-F09E-4AD7-844E-8CAD04D1EF10}" type="presOf" srcId="{AC510A1B-2478-477B-93C6-CB67BEE847C2}" destId="{C247077E-00B2-4606-BCB9-CA82F652A011}" srcOrd="0" destOrd="0" presId="urn:microsoft.com/office/officeart/2005/8/layout/hierarchy4"/>
    <dgm:cxn modelId="{7DBFED04-F129-4F15-AAE6-94C9088C9CA4}" type="presOf" srcId="{57F1B807-CC07-48CA-8727-24D413D9CA6B}" destId="{9349FB71-97EE-4990-A4A5-03624BB92573}" srcOrd="0" destOrd="0" presId="urn:microsoft.com/office/officeart/2005/8/layout/hierarchy4"/>
    <dgm:cxn modelId="{EB53490C-4517-493B-8D1E-7A727DB5566D}" srcId="{99155C6A-FCE9-4656-876E-B2F834E44C26}" destId="{FFA0CB4E-544F-4E63-96FF-38AFE71AD181}" srcOrd="0" destOrd="0" parTransId="{364CA137-B523-4C01-B2D1-50B5D4A2B661}" sibTransId="{BE718858-CDEC-4B0B-A228-F8A6F890DFAA}"/>
    <dgm:cxn modelId="{84FC204E-2976-47F2-85C2-79F9F810E1E7}" type="presOf" srcId="{517663FA-4B21-4F0B-A4E3-18C201D32166}" destId="{2BB38EE9-F340-4CFD-9012-8CDED1980EA8}" srcOrd="0" destOrd="0" presId="urn:microsoft.com/office/officeart/2005/8/layout/hierarchy4"/>
    <dgm:cxn modelId="{D978864F-9E88-42D4-A36F-7210FE199793}" type="presOf" srcId="{FFA0CB4E-544F-4E63-96FF-38AFE71AD181}" destId="{8B2BA59D-6167-41DF-BA38-47F6427E8B39}" srcOrd="0" destOrd="0" presId="urn:microsoft.com/office/officeart/2005/8/layout/hierarchy4"/>
    <dgm:cxn modelId="{9F37FF91-E254-4CAB-B40E-FFB3C418918F}" srcId="{AC510A1B-2478-477B-93C6-CB67BEE847C2}" destId="{756CD167-F22B-4B91-85B3-7B12ED10BED5}" srcOrd="0" destOrd="0" parTransId="{826FFA10-D344-4414-9243-5D06820AAA3D}" sibTransId="{1BB71FF6-011F-44BF-8C43-C275B55710CA}"/>
    <dgm:cxn modelId="{780D6596-23B9-4BE6-927E-F7B299022868}" srcId="{FFA0CB4E-544F-4E63-96FF-38AFE71AD181}" destId="{57F1B807-CC07-48CA-8727-24D413D9CA6B}" srcOrd="1" destOrd="0" parTransId="{8F276849-7903-43C3-AC6F-7072CFEB8D65}" sibTransId="{8CF41A4A-5089-4A9C-B232-7121F0A28CAD}"/>
    <dgm:cxn modelId="{0E45A79A-49F0-46C0-8488-F4615E027AA7}" srcId="{57F1B807-CC07-48CA-8727-24D413D9CA6B}" destId="{517663FA-4B21-4F0B-A4E3-18C201D32166}" srcOrd="0" destOrd="0" parTransId="{D1AEA3D2-3B66-49C2-9912-109D361E598B}" sibTransId="{E6939ED7-AD22-4073-BEB8-A4BA631473F9}"/>
    <dgm:cxn modelId="{1172D7A3-0C78-41EA-B643-76CF00F2E865}" type="presOf" srcId="{756CD167-F22B-4B91-85B3-7B12ED10BED5}" destId="{F909960B-572B-4E35-89E5-AEADDF0FFFEC}" srcOrd="0" destOrd="0" presId="urn:microsoft.com/office/officeart/2005/8/layout/hierarchy4"/>
    <dgm:cxn modelId="{580761BF-3108-411D-997D-EC4A5DA35B88}" type="presOf" srcId="{99155C6A-FCE9-4656-876E-B2F834E44C26}" destId="{23A0EFC5-E6B9-468E-9EFD-956FEAF32E90}" srcOrd="0" destOrd="0" presId="urn:microsoft.com/office/officeart/2005/8/layout/hierarchy4"/>
    <dgm:cxn modelId="{473149CA-29C1-4069-9667-138E9B242A6B}" srcId="{FFA0CB4E-544F-4E63-96FF-38AFE71AD181}" destId="{AC510A1B-2478-477B-93C6-CB67BEE847C2}" srcOrd="0" destOrd="0" parTransId="{9434C8F6-F5EA-4CCB-97A6-CE052CE18035}" sibTransId="{E1485B48-ED1E-47DC-88CB-FB37ACCB1C2E}"/>
    <dgm:cxn modelId="{D94552D6-71F5-48A0-A9F0-431E4618EB65}" type="presOf" srcId="{6A99D0C7-738A-428F-AB27-DFD203A1AC3E}" destId="{86358EB0-8094-4AD6-AEC2-94DC5AF7A369}" srcOrd="0" destOrd="0" presId="urn:microsoft.com/office/officeart/2005/8/layout/hierarchy4"/>
    <dgm:cxn modelId="{74087CFC-AB7B-4FC6-84C4-2F79893D6DA8}" srcId="{AC510A1B-2478-477B-93C6-CB67BEE847C2}" destId="{6A99D0C7-738A-428F-AB27-DFD203A1AC3E}" srcOrd="1" destOrd="0" parTransId="{C762DD34-C3EB-46D7-B99E-DDB73B80E9CD}" sibTransId="{210B6688-3E0E-4374-916D-3CC59BCB4B12}"/>
    <dgm:cxn modelId="{D5E5D989-4B3F-4960-9F14-518144343B3B}" type="presParOf" srcId="{23A0EFC5-E6B9-468E-9EFD-956FEAF32E90}" destId="{BA908695-CA09-4E24-9C94-F20BD148EE94}" srcOrd="0" destOrd="0" presId="urn:microsoft.com/office/officeart/2005/8/layout/hierarchy4"/>
    <dgm:cxn modelId="{E48A876F-375E-473C-B911-72A8B1249766}" type="presParOf" srcId="{BA908695-CA09-4E24-9C94-F20BD148EE94}" destId="{8B2BA59D-6167-41DF-BA38-47F6427E8B39}" srcOrd="0" destOrd="0" presId="urn:microsoft.com/office/officeart/2005/8/layout/hierarchy4"/>
    <dgm:cxn modelId="{D85DBE86-CDC3-4126-9A4A-FC5D81F20522}" type="presParOf" srcId="{BA908695-CA09-4E24-9C94-F20BD148EE94}" destId="{14146299-2365-4155-B651-2C5D33BACD95}" srcOrd="1" destOrd="0" presId="urn:microsoft.com/office/officeart/2005/8/layout/hierarchy4"/>
    <dgm:cxn modelId="{9D706621-3988-47AB-B4D7-6DAF8E39B6C1}" type="presParOf" srcId="{BA908695-CA09-4E24-9C94-F20BD148EE94}" destId="{F8C1AEB4-63EF-44C7-AFA5-DE544D98B38E}" srcOrd="2" destOrd="0" presId="urn:microsoft.com/office/officeart/2005/8/layout/hierarchy4"/>
    <dgm:cxn modelId="{3EF6DEFA-0C37-49A4-BDC9-C03B9A994C7B}" type="presParOf" srcId="{F8C1AEB4-63EF-44C7-AFA5-DE544D98B38E}" destId="{B281D535-A248-47E6-A72A-53D057BDBF43}" srcOrd="0" destOrd="0" presId="urn:microsoft.com/office/officeart/2005/8/layout/hierarchy4"/>
    <dgm:cxn modelId="{882526C5-4ACA-4052-852E-38EC42957D0D}" type="presParOf" srcId="{B281D535-A248-47E6-A72A-53D057BDBF43}" destId="{C247077E-00B2-4606-BCB9-CA82F652A011}" srcOrd="0" destOrd="0" presId="urn:microsoft.com/office/officeart/2005/8/layout/hierarchy4"/>
    <dgm:cxn modelId="{DB4F74C8-2512-4C28-9495-BF59036C27F2}" type="presParOf" srcId="{B281D535-A248-47E6-A72A-53D057BDBF43}" destId="{1E88DCA0-490F-4F8D-8861-C67CE9C2FCEA}" srcOrd="1" destOrd="0" presId="urn:microsoft.com/office/officeart/2005/8/layout/hierarchy4"/>
    <dgm:cxn modelId="{E6684C5C-1218-494A-B0C4-22AF1771357C}" type="presParOf" srcId="{B281D535-A248-47E6-A72A-53D057BDBF43}" destId="{AC4EA964-7F52-4133-B904-29E475941598}" srcOrd="2" destOrd="0" presId="urn:microsoft.com/office/officeart/2005/8/layout/hierarchy4"/>
    <dgm:cxn modelId="{F45D596C-92CA-4539-AD36-1AF7F81372B7}" type="presParOf" srcId="{AC4EA964-7F52-4133-B904-29E475941598}" destId="{0B6FA05B-BD01-4E72-9F57-E4F841382AFE}" srcOrd="0" destOrd="0" presId="urn:microsoft.com/office/officeart/2005/8/layout/hierarchy4"/>
    <dgm:cxn modelId="{6C02595D-728C-41DD-99DE-B7C0A8B80347}" type="presParOf" srcId="{0B6FA05B-BD01-4E72-9F57-E4F841382AFE}" destId="{F909960B-572B-4E35-89E5-AEADDF0FFFEC}" srcOrd="0" destOrd="0" presId="urn:microsoft.com/office/officeart/2005/8/layout/hierarchy4"/>
    <dgm:cxn modelId="{92949F17-B098-4086-AEDC-D66B8ADD582B}" type="presParOf" srcId="{0B6FA05B-BD01-4E72-9F57-E4F841382AFE}" destId="{5B535557-3D19-40B7-AFF8-FAAF4218B842}" srcOrd="1" destOrd="0" presId="urn:microsoft.com/office/officeart/2005/8/layout/hierarchy4"/>
    <dgm:cxn modelId="{3FE0373A-3AAC-4823-B1B5-A7C92AD47209}" type="presParOf" srcId="{AC4EA964-7F52-4133-B904-29E475941598}" destId="{3A0A12D9-8EDC-4596-96D5-5FF47517E586}" srcOrd="1" destOrd="0" presId="urn:microsoft.com/office/officeart/2005/8/layout/hierarchy4"/>
    <dgm:cxn modelId="{19CC2128-317C-4794-8352-534F732D8958}" type="presParOf" srcId="{AC4EA964-7F52-4133-B904-29E475941598}" destId="{D6F93269-FCEB-4DBF-BA98-64FB6EFAA85B}" srcOrd="2" destOrd="0" presId="urn:microsoft.com/office/officeart/2005/8/layout/hierarchy4"/>
    <dgm:cxn modelId="{B0AAA88B-B6C8-4E36-B4BA-5C8BDE1D24D4}" type="presParOf" srcId="{D6F93269-FCEB-4DBF-BA98-64FB6EFAA85B}" destId="{86358EB0-8094-4AD6-AEC2-94DC5AF7A369}" srcOrd="0" destOrd="0" presId="urn:microsoft.com/office/officeart/2005/8/layout/hierarchy4"/>
    <dgm:cxn modelId="{DD3C8B7B-FDF9-4F75-B168-2BD1C957F460}" type="presParOf" srcId="{D6F93269-FCEB-4DBF-BA98-64FB6EFAA85B}" destId="{775B904F-582E-4057-9883-687251BCDD28}" srcOrd="1" destOrd="0" presId="urn:microsoft.com/office/officeart/2005/8/layout/hierarchy4"/>
    <dgm:cxn modelId="{24A9021A-ADDD-4701-8B7B-4F22ED078040}" type="presParOf" srcId="{F8C1AEB4-63EF-44C7-AFA5-DE544D98B38E}" destId="{99467AFA-1469-432F-B1F4-182FB4A177D5}" srcOrd="1" destOrd="0" presId="urn:microsoft.com/office/officeart/2005/8/layout/hierarchy4"/>
    <dgm:cxn modelId="{01E02905-27BF-427B-969A-19851CFA745E}" type="presParOf" srcId="{F8C1AEB4-63EF-44C7-AFA5-DE544D98B38E}" destId="{8D3E7B99-4CEF-4F19-AF0F-FDB5BC58CE75}" srcOrd="2" destOrd="0" presId="urn:microsoft.com/office/officeart/2005/8/layout/hierarchy4"/>
    <dgm:cxn modelId="{CF0D8DAF-DB8A-477B-B479-C5F25E60712B}" type="presParOf" srcId="{8D3E7B99-4CEF-4F19-AF0F-FDB5BC58CE75}" destId="{9349FB71-97EE-4990-A4A5-03624BB92573}" srcOrd="0" destOrd="0" presId="urn:microsoft.com/office/officeart/2005/8/layout/hierarchy4"/>
    <dgm:cxn modelId="{C8D229C8-C91D-46E9-B99F-1D6221781880}" type="presParOf" srcId="{8D3E7B99-4CEF-4F19-AF0F-FDB5BC58CE75}" destId="{142BE590-9EC7-44B7-A9F3-B3909FAB166B}" srcOrd="1" destOrd="0" presId="urn:microsoft.com/office/officeart/2005/8/layout/hierarchy4"/>
    <dgm:cxn modelId="{FB1837A9-4F69-42F2-A353-4FD47C600C03}" type="presParOf" srcId="{8D3E7B99-4CEF-4F19-AF0F-FDB5BC58CE75}" destId="{C1AA39C5-11A8-44FD-8059-D3FF8876E657}" srcOrd="2" destOrd="0" presId="urn:microsoft.com/office/officeart/2005/8/layout/hierarchy4"/>
    <dgm:cxn modelId="{F6122F49-693E-4136-AD21-ADBDAD50AEA0}" type="presParOf" srcId="{C1AA39C5-11A8-44FD-8059-D3FF8876E657}" destId="{E613772F-7A24-4692-B1E4-E6EAC83B8FCC}" srcOrd="0" destOrd="0" presId="urn:microsoft.com/office/officeart/2005/8/layout/hierarchy4"/>
    <dgm:cxn modelId="{1650DD32-4A99-4311-8FA3-B402A5A8BB41}" type="presParOf" srcId="{E613772F-7A24-4692-B1E4-E6EAC83B8FCC}" destId="{2BB38EE9-F340-4CFD-9012-8CDED1980EA8}" srcOrd="0" destOrd="0" presId="urn:microsoft.com/office/officeart/2005/8/layout/hierarchy4"/>
    <dgm:cxn modelId="{8E124AA4-1B9B-4E00-8781-35024A0E7176}" type="presParOf" srcId="{E613772F-7A24-4692-B1E4-E6EAC83B8FCC}" destId="{A256E780-EB37-4538-B5F7-CF3D0FA62A3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2BA59D-6167-41DF-BA38-47F6427E8B39}">
      <dsp:nvSpPr>
        <dsp:cNvPr id="0" name=""/>
        <dsp:cNvSpPr/>
      </dsp:nvSpPr>
      <dsp:spPr>
        <a:xfrm>
          <a:off x="940" y="1861"/>
          <a:ext cx="8198827" cy="1250879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 dirty="0"/>
            <a:t>До 15% заражённых этим штаммом COVID-19 детей сталкиваются с необычной сыпью</a:t>
          </a:r>
        </a:p>
      </dsp:txBody>
      <dsp:txXfrm>
        <a:off x="37577" y="38498"/>
        <a:ext cx="8125553" cy="1177605"/>
      </dsp:txXfrm>
    </dsp:sp>
    <dsp:sp modelId="{C247077E-00B2-4606-BCB9-CA82F652A011}">
      <dsp:nvSpPr>
        <dsp:cNvPr id="0" name=""/>
        <dsp:cNvSpPr/>
      </dsp:nvSpPr>
      <dsp:spPr>
        <a:xfrm>
          <a:off x="0" y="1299115"/>
          <a:ext cx="5355727" cy="1250879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новый штамм коронавируса быстрее других спускается в лёгкие</a:t>
          </a:r>
        </a:p>
      </dsp:txBody>
      <dsp:txXfrm>
        <a:off x="36637" y="1335752"/>
        <a:ext cx="5282453" cy="1177605"/>
      </dsp:txXfrm>
    </dsp:sp>
    <dsp:sp modelId="{F909960B-572B-4E35-89E5-AEADDF0FFFEC}">
      <dsp:nvSpPr>
        <dsp:cNvPr id="0" name=""/>
        <dsp:cNvSpPr/>
      </dsp:nvSpPr>
      <dsp:spPr>
        <a:xfrm>
          <a:off x="940" y="2787954"/>
          <a:ext cx="2622785" cy="1250879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более тропен к эпителию лёгких, нижних дыхательных путей</a:t>
          </a:r>
        </a:p>
      </dsp:txBody>
      <dsp:txXfrm>
        <a:off x="37577" y="2824591"/>
        <a:ext cx="2549511" cy="1177605"/>
      </dsp:txXfrm>
    </dsp:sp>
    <dsp:sp modelId="{86358EB0-8094-4AD6-AEC2-94DC5AF7A369}">
      <dsp:nvSpPr>
        <dsp:cNvPr id="0" name=""/>
        <dsp:cNvSpPr/>
      </dsp:nvSpPr>
      <dsp:spPr>
        <a:xfrm>
          <a:off x="2733883" y="2787954"/>
          <a:ext cx="2622785" cy="1250879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e-BY" sz="1500" kern="1200" dirty="0"/>
            <a:t>Дети и подростки госпитализируются с такими осложнениями омикрона, как бронхиолит и пневмония</a:t>
          </a:r>
          <a:endParaRPr lang="ru-RU" sz="1500" kern="1200" dirty="0"/>
        </a:p>
      </dsp:txBody>
      <dsp:txXfrm>
        <a:off x="2770520" y="2824591"/>
        <a:ext cx="2549511" cy="1177605"/>
      </dsp:txXfrm>
    </dsp:sp>
    <dsp:sp modelId="{9349FB71-97EE-4990-A4A5-03624BB92573}">
      <dsp:nvSpPr>
        <dsp:cNvPr id="0" name=""/>
        <dsp:cNvSpPr/>
      </dsp:nvSpPr>
      <dsp:spPr>
        <a:xfrm>
          <a:off x="5576982" y="1394907"/>
          <a:ext cx="2622785" cy="1250879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«Омикрон» вызывает пневмонию за три – пять дней.</a:t>
          </a:r>
        </a:p>
      </dsp:txBody>
      <dsp:txXfrm>
        <a:off x="5613619" y="1431544"/>
        <a:ext cx="2549511" cy="1177605"/>
      </dsp:txXfrm>
    </dsp:sp>
    <dsp:sp modelId="{2BB38EE9-F340-4CFD-9012-8CDED1980EA8}">
      <dsp:nvSpPr>
        <dsp:cNvPr id="0" name=""/>
        <dsp:cNvSpPr/>
      </dsp:nvSpPr>
      <dsp:spPr>
        <a:xfrm>
          <a:off x="5577923" y="2772693"/>
          <a:ext cx="2622785" cy="1250879"/>
        </a:xfrm>
        <a:prstGeom prst="roundRect">
          <a:avLst>
            <a:gd name="adj" fmla="val 10000"/>
          </a:avLst>
        </a:prstGeom>
        <a:solidFill>
          <a:schemeClr val="lt1"/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be-BY" sz="1500" kern="1200" dirty="0"/>
            <a:t>Зачастую наблюдаются диарея, рвота и обезвоживание.</a:t>
          </a:r>
          <a:endParaRPr lang="ru-RU" sz="1500" kern="1200" dirty="0"/>
        </a:p>
      </dsp:txBody>
      <dsp:txXfrm>
        <a:off x="5614560" y="2809330"/>
        <a:ext cx="2549511" cy="11776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BY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FB198-A3AD-456E-AA94-E44374580A32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BY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BY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F0BB2-8921-4C5D-B226-4A42824B7892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418830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EF0BB2-8921-4C5D-B226-4A42824B7892}" type="slidenum">
              <a:rPr lang="ru-BY" smtClean="0"/>
              <a:t>2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129073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EF0BB2-8921-4C5D-B226-4A42824B7892}" type="slidenum">
              <a:rPr lang="ru-BY" smtClean="0"/>
              <a:t>14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71403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1CD0E4-C7E4-49D9-B123-312EB72D1F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7BCEF5D-BAAD-4728-8302-3674AE0F42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2A70C1-67FC-4145-8E54-C3DF1DA38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48A6FD-7953-498B-9DA3-9991B7886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362ECB-5061-4887-A6DB-81BBC3035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377632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2977C6-E8E0-46C6-8283-8F4F97B7D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32CDD52-9978-4413-B37A-EF5DB56FC4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9957FA-F9F6-4A46-BF45-46B7346FD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41AFA3-FEF3-4ACC-ABE5-3D3A8C9FB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7AE136-11F7-473F-BA60-466F4E2E6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065966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16006A3-2C51-4E89-B1DC-9C688A7640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DC95C96-4984-40CC-BAE4-1124B65D72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C4BCDE-3652-4334-A449-E8B2A3312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6E83E9-44BB-4600-9B77-D566D3370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6D1DE1-75A0-478D-8F06-A47B5572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500270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B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910985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93149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541995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58324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404078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143809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9583043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549975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57A305-7E55-4D36-9327-7F0DB4A72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7CD796-FDBC-41B6-B1CB-77EB0734B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5B67B4-B2DC-469E-BB3B-A8106E5F5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4A53E8-A232-4084-9080-4A611C792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E0D8EC-9C71-4994-A1A9-51A0AB417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505996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633480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0838917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124189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078CB0-F715-4577-8283-A6A895F7C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470A67-A3D5-4D33-BEAA-0E99DA424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CE7D02-D357-4EB6-83F2-2C0E2E952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7E7064-5AE8-4040-B918-C070E0472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F87CF1-A8EF-4979-8411-4D75EE114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042176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15DF17-DF2B-4C74-B799-A1A27357F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4A44AA-4BE8-4ED3-B800-BA1D832A26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9C4912-66F5-4815-A479-20E0E3E5B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E71D15-9767-44F1-808A-4F4896FC5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534395-21E7-4F58-9007-0C5220C1B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3373F7-1B8E-4987-8719-08CD347A9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294715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9175EB-B200-4753-B605-EBBA03DA3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8EB167-C4CE-4640-ABCF-B360CB641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9DB557-C36C-431C-BD6F-063372B26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EF0EE3-7580-4C15-A087-1C942B1B82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C348CD4-2E22-4C35-9F8E-F720ABBDA6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7A2C920-B384-4EBD-9B57-C50B4672D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35A27BD-05F6-497A-803F-9DD3357D0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C65F456-EFD8-4FE2-8D83-6E379132B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125048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A91AB-FE41-4443-89CD-D7BD57689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E1F9AD2-5500-43BE-B48C-586C95707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77EA8A4-7E04-489D-8B13-FCD9F18A6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50164FC-1B5D-4D00-9FF1-9B88CE408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5817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1B4F89B-45B4-487D-9F3D-B7B337308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75E733D-5F97-434C-8363-7E3DB6EA7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1A0377-5BAE-4EFF-9432-DBB6B4AE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2126120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924F9D-6C7A-42A4-B892-3CFFB31AF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55F962-D3F2-490C-B73D-42CD23809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201E9E-4761-4992-8A85-489162F1CF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FEBCB8-9F77-4068-B172-74DB99097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FAB349-333B-4E06-A46B-8F303DCEE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606CB5-E0C2-4DF3-BA7F-3191B2EEE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867813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AA92FE-BC44-4CA4-B62E-8EFFDB355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3154F21-25C1-436F-BDCB-4EEE69CCFD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BY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ACC325-2D25-40DB-B2F5-60808EC28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1E75E24-5ED1-4695-8702-D2B25DA08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79C9263-A99A-4B12-98A0-9FB156B55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BY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C893D9-3E98-44B1-994E-9D00238FB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424779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A4C003-B0ED-419B-B42F-24DC07280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BY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D08BDA-A7D6-4515-BE1B-BEC38EE91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BY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4503D3-D8A7-452C-924B-DAAFF302C0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18BAC-95EC-429E-9E77-04804A243EA3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DFAEBE-FBE2-4469-83AD-ACB5AD3D84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BY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F00B96-587B-4492-86B6-BE2A32AE2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B11A2-BCC5-49B2-866D-454569D548E5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58254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BA7976AE-3C68-48FA-8166-AA8C940004B1}" type="datetimeFigureOut">
              <a:rPr lang="ru-BY" smtClean="0"/>
              <a:t>24.03.2022</a:t>
            </a:fld>
            <a:endParaRPr lang="ru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971C8932-FFC2-491A-BFC0-95E695C3A60D}" type="slidenum">
              <a:rPr lang="ru-BY" smtClean="0"/>
              <a:t>‹#›</a:t>
            </a:fld>
            <a:endParaRPr lang="ru-BY"/>
          </a:p>
        </p:txBody>
      </p:sp>
    </p:spTree>
    <p:extLst>
      <p:ext uri="{BB962C8B-B14F-4D97-AF65-F5344CB8AC3E}">
        <p14:creationId xmlns:p14="http://schemas.microsoft.com/office/powerpoint/2010/main" val="3684568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4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59E601-6B13-4648-8B4D-D1B605BBB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72894"/>
            <a:ext cx="10515600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ГУО «Белорусская медицинская академия последипломного образования»</a:t>
            </a:r>
            <a:b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Мемориальная телеконференция памяти профессора Курека В.В.</a:t>
            </a:r>
            <a:br>
              <a:rPr lang="ru-BY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международным участием</a:t>
            </a:r>
            <a:br>
              <a:rPr lang="ru-BY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«Актуальные вопросы детской анестезиологии и реаниматологии»</a:t>
            </a:r>
            <a:br>
              <a:rPr lang="ru-BY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BY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6BC465-B193-4621-AD62-5DCB04178244}"/>
              </a:ext>
            </a:extLst>
          </p:cNvPr>
          <p:cNvSpPr txBox="1"/>
          <p:nvPr/>
        </p:nvSpPr>
        <p:spPr>
          <a:xfrm>
            <a:off x="4694548" y="6211669"/>
            <a:ext cx="2802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Минск,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 марта 2022 года</a:t>
            </a:r>
            <a:endParaRPr lang="ru-BY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BY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D809F7-AFCF-4121-907D-91BE91F9E8DF}"/>
              </a:ext>
            </a:extLst>
          </p:cNvPr>
          <p:cNvSpPr txBox="1"/>
          <p:nvPr/>
        </p:nvSpPr>
        <p:spPr>
          <a:xfrm>
            <a:off x="6803010" y="3940404"/>
            <a:ext cx="49679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Докладывает: врач-анестезиолог-реаниматолог Савицкий Денис Владимирович;</a:t>
            </a:r>
          </a:p>
          <a:p>
            <a:endParaRPr lang="ru-RU" dirty="0"/>
          </a:p>
          <a:p>
            <a:r>
              <a:rPr lang="ru-RU" dirty="0"/>
              <a:t>Заведующий ОАиР №2 УЗ «УДИКБ»</a:t>
            </a:r>
          </a:p>
          <a:p>
            <a:r>
              <a:rPr lang="ru-RU" dirty="0"/>
              <a:t>Реут Светлана Устиновна</a:t>
            </a:r>
          </a:p>
          <a:p>
            <a:endParaRPr lang="ru-BY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98A205-61F8-4C12-9FE6-329E1A188691}"/>
              </a:ext>
            </a:extLst>
          </p:cNvPr>
          <p:cNvSpPr txBox="1"/>
          <p:nvPr/>
        </p:nvSpPr>
        <p:spPr>
          <a:xfrm>
            <a:off x="735291" y="2135129"/>
            <a:ext cx="10859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Особенности течения коронавирусной инфекции у детей</a:t>
            </a:r>
            <a:endParaRPr lang="ru-BY" sz="3200" b="1" dirty="0"/>
          </a:p>
        </p:txBody>
      </p:sp>
    </p:spTree>
    <p:extLst>
      <p:ext uri="{BB962C8B-B14F-4D97-AF65-F5344CB8AC3E}">
        <p14:creationId xmlns:p14="http://schemas.microsoft.com/office/powerpoint/2010/main" val="3857796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09065-899D-4FCD-BE5C-92D4E1304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ru-RU" dirty="0"/>
              <a:t>Формы клинического течения </a:t>
            </a:r>
            <a:r>
              <a:rPr lang="en-US" dirty="0"/>
              <a:t>COVID-19</a:t>
            </a: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F691FC-1C5E-4422-A698-DC556EA2D5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44208"/>
            <a:ext cx="10515600" cy="33695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e-BY" dirty="0">
                <a:solidFill>
                  <a:srgbClr val="00B050"/>
                </a:solidFill>
              </a:rPr>
              <a:t>--- безс</a:t>
            </a:r>
            <a:r>
              <a:rPr lang="ru-RU" dirty="0">
                <a:solidFill>
                  <a:srgbClr val="00B050"/>
                </a:solidFill>
              </a:rPr>
              <a:t>имптомная форма;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</a:rPr>
              <a:t>--- легкая форма (клиника ОРВИ);</a:t>
            </a:r>
          </a:p>
          <a:p>
            <a:pPr marL="0" indent="0">
              <a:buNone/>
            </a:pPr>
            <a:endParaRPr lang="ru-RU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FFC000"/>
                </a:solidFill>
              </a:rPr>
              <a:t>--- среднетяжелая форма (клиника пневмонии без ДН)</a:t>
            </a:r>
          </a:p>
          <a:p>
            <a:pPr marL="0" indent="0">
              <a:buNone/>
            </a:pPr>
            <a:endParaRPr lang="ru-RU" dirty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--- тяжелая форма (клиника пневмонии с ДН)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--- крайне тяжелая форма (клиника ОРДС)</a:t>
            </a:r>
            <a:endParaRPr lang="ru-BY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947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F46959-1481-495B-8F9B-41B1304A6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ru-RU" dirty="0"/>
              <a:t>Обследование детей с </a:t>
            </a:r>
            <a:r>
              <a:rPr lang="en-US" dirty="0"/>
              <a:t>COVID-19</a:t>
            </a: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9FE061-E5FE-49A0-984D-6827749AA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4541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1. </a:t>
            </a:r>
            <a:r>
              <a:rPr lang="ru-RU" dirty="0"/>
              <a:t>Сбор анамнеза;</a:t>
            </a:r>
          </a:p>
          <a:p>
            <a:pPr marL="0" indent="0">
              <a:buNone/>
            </a:pPr>
            <a:r>
              <a:rPr lang="ru-RU" dirty="0"/>
              <a:t>2. Оценка тяжести и физикальное обследование;</a:t>
            </a:r>
          </a:p>
          <a:p>
            <a:pPr marL="0" indent="0">
              <a:buNone/>
            </a:pPr>
            <a:r>
              <a:rPr lang="ru-RU" dirty="0"/>
              <a:t>3. Лабораторная диагностика: ОАК, ОАМ, КЩС, БХ, прокальцитонин, коагулограмма, кардиопанель, уровень ИЛ-6 (по показаниям); </a:t>
            </a:r>
          </a:p>
          <a:p>
            <a:pPr marL="0" indent="0">
              <a:buNone/>
            </a:pPr>
            <a:r>
              <a:rPr lang="ru-RU" dirty="0"/>
              <a:t>4. Верификация инфекции: </a:t>
            </a:r>
          </a:p>
          <a:p>
            <a:pPr marL="0" indent="0">
              <a:buNone/>
            </a:pPr>
            <a:r>
              <a:rPr lang="ru-RU" dirty="0"/>
              <a:t>--- мазок из носо- и ротоглотки на </a:t>
            </a:r>
            <a:r>
              <a:rPr lang="en-US" dirty="0"/>
              <a:t>SARS-CoV-2</a:t>
            </a:r>
            <a:r>
              <a:rPr lang="ru-RU" dirty="0"/>
              <a:t> ПЦР / ИФА;</a:t>
            </a:r>
            <a:endParaRPr lang="be-BY" dirty="0"/>
          </a:p>
          <a:p>
            <a:pPr marL="0" indent="0">
              <a:buNone/>
            </a:pPr>
            <a:r>
              <a:rPr lang="be-BY" dirty="0"/>
              <a:t>--- </a:t>
            </a:r>
            <a:r>
              <a:rPr lang="ru-RU" dirty="0"/>
              <a:t>при подозрении на </a:t>
            </a:r>
            <a:r>
              <a:rPr lang="en-US" dirty="0"/>
              <a:t>MIS-C </a:t>
            </a:r>
            <a:r>
              <a:rPr lang="be-BY" dirty="0"/>
              <a:t>кол</a:t>
            </a:r>
            <a:r>
              <a:rPr lang="ru-RU" dirty="0"/>
              <a:t>ичественное определение </a:t>
            </a:r>
            <a:r>
              <a:rPr lang="en-US" dirty="0"/>
              <a:t>Ig G,M</a:t>
            </a:r>
            <a:r>
              <a:rPr lang="be-BY" dirty="0"/>
              <a:t>;</a:t>
            </a:r>
          </a:p>
          <a:p>
            <a:pPr marL="0" indent="0">
              <a:buNone/>
            </a:pPr>
            <a:r>
              <a:rPr lang="be-BY" dirty="0"/>
              <a:t>5. Инструментальная диагностика:</a:t>
            </a:r>
          </a:p>
          <a:p>
            <a:pPr marL="0" indent="0">
              <a:buNone/>
            </a:pPr>
            <a:r>
              <a:rPr lang="be-BY" dirty="0"/>
              <a:t>--- рентген / КТ ОГК;</a:t>
            </a:r>
          </a:p>
          <a:p>
            <a:pPr marL="0" indent="0">
              <a:buNone/>
            </a:pPr>
            <a:r>
              <a:rPr lang="ru-RU" dirty="0"/>
              <a:t>--- УЗИ сердца и ОБП;</a:t>
            </a:r>
          </a:p>
          <a:p>
            <a:pPr marL="0" indent="0">
              <a:buNone/>
            </a:pPr>
            <a:r>
              <a:rPr lang="ru-RU" dirty="0"/>
              <a:t>--- ЭКГ.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258714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E28D38-F863-4028-A2AD-94707D6F3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225" y="18255"/>
            <a:ext cx="10515600" cy="1325563"/>
          </a:xfrm>
        </p:spPr>
        <p:txBody>
          <a:bodyPr>
            <a:normAutofit/>
          </a:bodyPr>
          <a:lstStyle/>
          <a:p>
            <a:r>
              <a:rPr lang="ru-RU" sz="3400" dirty="0"/>
              <a:t>Общие принципы терапии тяжелой формы </a:t>
            </a:r>
            <a:r>
              <a:rPr lang="en-US" sz="3400" dirty="0"/>
              <a:t>COVID-19</a:t>
            </a:r>
            <a:endParaRPr lang="ru-BY" sz="3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07103A-2CFD-41D5-B106-2BBE727238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43818"/>
            <a:ext cx="10647575" cy="483314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1 Стабилизация общего состояния: </a:t>
            </a:r>
          </a:p>
          <a:p>
            <a:pPr marL="0" indent="0">
              <a:buNone/>
            </a:pPr>
            <a:r>
              <a:rPr lang="ru-RU" dirty="0"/>
              <a:t> - респираторная поддержка (канюли, маска, НИВ, ИВЛ);</a:t>
            </a:r>
          </a:p>
          <a:p>
            <a:pPr marL="0" indent="0">
              <a:buNone/>
            </a:pPr>
            <a:r>
              <a:rPr lang="ru-RU" dirty="0"/>
              <a:t> - инфузионная терапия (противошоковые мероприятия, ИТ);</a:t>
            </a:r>
          </a:p>
          <a:p>
            <a:pPr marL="0" indent="0">
              <a:buNone/>
            </a:pPr>
            <a:r>
              <a:rPr lang="ru-RU" dirty="0"/>
              <a:t> - противовирусные препараты (ремдесивир);</a:t>
            </a:r>
          </a:p>
          <a:p>
            <a:pPr marL="0" indent="0">
              <a:buNone/>
            </a:pPr>
            <a:r>
              <a:rPr lang="ru-RU" dirty="0"/>
              <a:t> 2. ГКС в небольших дозах (дексаметазон / преднизолон /    	метилпреднизолон / гидрокортизон);</a:t>
            </a:r>
          </a:p>
          <a:p>
            <a:pPr marL="0" indent="0">
              <a:buNone/>
            </a:pPr>
            <a:r>
              <a:rPr lang="ru-RU" dirty="0"/>
              <a:t> 3. антикоагулянты (гепарин, дальтепарин, надропарин, эноксапарин)</a:t>
            </a:r>
          </a:p>
          <a:p>
            <a:pPr marL="0" indent="0">
              <a:buNone/>
            </a:pPr>
            <a:r>
              <a:rPr lang="ru-RU" dirty="0"/>
              <a:t> 4. ингибиторы провоспалительных цитокинов;</a:t>
            </a:r>
          </a:p>
          <a:p>
            <a:pPr marL="0" indent="0">
              <a:buNone/>
            </a:pPr>
            <a:r>
              <a:rPr lang="ru-RU" dirty="0"/>
              <a:t> 5. антибактериальная терапия (по показаниям);</a:t>
            </a:r>
          </a:p>
          <a:p>
            <a:pPr marL="0" indent="0">
              <a:buNone/>
            </a:pPr>
            <a:r>
              <a:rPr lang="ru-RU" dirty="0"/>
              <a:t> 6. Симптоматическая терапия.</a:t>
            </a:r>
          </a:p>
          <a:p>
            <a:pPr marL="0" indent="0">
              <a:buNone/>
            </a:pP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232095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E39996-DB49-417F-BDB9-C1755F798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89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Пролеченные дети с коронавирусной инфекцией 2020-2021 гг. (УЗ ГДИКБ)</a:t>
            </a:r>
            <a:endParaRPr lang="ru-BY" sz="3600" dirty="0"/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23773AC3-D8C8-4B13-AE4F-236EE67615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9492519"/>
              </p:ext>
            </p:extLst>
          </p:nvPr>
        </p:nvGraphicFramePr>
        <p:xfrm>
          <a:off x="838199" y="1398457"/>
          <a:ext cx="10219441" cy="4172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A78A9F3-73B4-44AC-A4BD-F7CFDF5C36A2}"/>
              </a:ext>
            </a:extLst>
          </p:cNvPr>
          <p:cNvSpPr txBox="1"/>
          <p:nvPr/>
        </p:nvSpPr>
        <p:spPr>
          <a:xfrm>
            <a:off x="1134360" y="5571240"/>
            <a:ext cx="4563361" cy="1138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>
                <a:srgbClr val="D60000"/>
              </a:buClr>
              <a:buSzPct val="130000"/>
              <a:defRPr/>
            </a:pPr>
            <a:r>
              <a:rPr lang="ru-RU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Средняя длительность лечения детей с </a:t>
            </a:r>
            <a:r>
              <a:rPr lang="en-US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COVID - </a:t>
            </a:r>
            <a:r>
              <a:rPr lang="en-US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ru-RU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  в 2020 году в стационаре составила </a:t>
            </a:r>
            <a:r>
              <a:rPr lang="ru-RU" sz="2000" b="1" dirty="0">
                <a:ln w="0">
                  <a:noFill/>
                </a:ln>
                <a:solidFill>
                  <a:srgbClr val="B72B2B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7,5</a:t>
            </a:r>
            <a:r>
              <a:rPr lang="ru-RU" dirty="0">
                <a:ln w="0">
                  <a:noFill/>
                </a:ln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 койко/дней</a:t>
            </a:r>
            <a:endParaRPr lang="ru-RU" sz="2000" dirty="0">
              <a:ln w="1905"/>
              <a:solidFill>
                <a:srgbClr val="A9272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F887FA-AB37-425B-A56E-83BC04E606EF}"/>
              </a:ext>
            </a:extLst>
          </p:cNvPr>
          <p:cNvSpPr txBox="1"/>
          <p:nvPr/>
        </p:nvSpPr>
        <p:spPr>
          <a:xfrm>
            <a:off x="5697721" y="5580667"/>
            <a:ext cx="6094428" cy="734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D60000"/>
              </a:buClr>
              <a:buSzPct val="130000"/>
              <a:defRPr/>
            </a:pPr>
            <a:r>
              <a:rPr lang="ru-RU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Средняя длительность лечения детей с </a:t>
            </a:r>
            <a:r>
              <a:rPr lang="en-US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COVID – </a:t>
            </a:r>
            <a:r>
              <a:rPr lang="en-US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endParaRPr lang="ru-RU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>
                <a:srgbClr val="D60000"/>
              </a:buClr>
              <a:buSzPct val="130000"/>
              <a:defRPr/>
            </a:pPr>
            <a:r>
              <a:rPr lang="ru-RU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 в 2021 году в стационаре - </a:t>
            </a:r>
            <a:r>
              <a:rPr lang="ru-RU" sz="2000" b="1" spc="-100" dirty="0">
                <a:ln w="0">
                  <a:noFill/>
                </a:ln>
                <a:solidFill>
                  <a:srgbClr val="B72B2B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9,9</a:t>
            </a:r>
            <a:r>
              <a:rPr lang="ru-RU" spc="-100" dirty="0">
                <a:ln w="0">
                  <a:noFill/>
                </a:ln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Georgia" panose="02040502050405020303" pitchFamily="18" charset="0"/>
                <a:cs typeface="Times New Roman" panose="02020603050405020304" pitchFamily="18" charset="0"/>
              </a:rPr>
              <a:t> койко/дней</a:t>
            </a:r>
            <a:endParaRPr lang="ru-RU" sz="2000" spc="-100" dirty="0">
              <a:ln w="1905"/>
              <a:solidFill>
                <a:srgbClr val="A9272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522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FE630-4C55-484E-9639-4837E2DC7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ru-RU" dirty="0"/>
              <a:t>Возрастная структура детей с </a:t>
            </a:r>
            <a:r>
              <a:rPr lang="en-US" dirty="0"/>
              <a:t>COVID-19</a:t>
            </a:r>
            <a:endParaRPr lang="ru-BY" dirty="0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7E101B63-5615-4F3F-838E-E01DC99AA7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0062735"/>
              </p:ext>
            </p:extLst>
          </p:nvPr>
        </p:nvGraphicFramePr>
        <p:xfrm>
          <a:off x="1924049" y="1343819"/>
          <a:ext cx="8277225" cy="4685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02769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E2C40B-0F38-4C0D-9416-D90980193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Дети с тяжелой формой </a:t>
            </a:r>
            <a:r>
              <a:rPr lang="en-US" sz="3600" dirty="0"/>
              <a:t>COVID-19 </a:t>
            </a:r>
            <a:r>
              <a:rPr lang="ru-RU" sz="3600" dirty="0"/>
              <a:t>пролеченные в ОАиР №2</a:t>
            </a:r>
            <a:endParaRPr lang="ru-BY" sz="36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FD8588D3-B8D9-405E-A251-31AC12A679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717134"/>
              </p:ext>
            </p:extLst>
          </p:nvPr>
        </p:nvGraphicFramePr>
        <p:xfrm>
          <a:off x="669302" y="1803748"/>
          <a:ext cx="11029364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7980">
                  <a:extLst>
                    <a:ext uri="{9D8B030D-6E8A-4147-A177-3AD203B41FA5}">
                      <a16:colId xmlns:a16="http://schemas.microsoft.com/office/drawing/2014/main" val="17539679"/>
                    </a:ext>
                  </a:extLst>
                </a:gridCol>
                <a:gridCol w="2696066">
                  <a:extLst>
                    <a:ext uri="{9D8B030D-6E8A-4147-A177-3AD203B41FA5}">
                      <a16:colId xmlns:a16="http://schemas.microsoft.com/office/drawing/2014/main" val="2821838165"/>
                    </a:ext>
                  </a:extLst>
                </a:gridCol>
                <a:gridCol w="2714920">
                  <a:extLst>
                    <a:ext uri="{9D8B030D-6E8A-4147-A177-3AD203B41FA5}">
                      <a16:colId xmlns:a16="http://schemas.microsoft.com/office/drawing/2014/main" val="3947520288"/>
                    </a:ext>
                  </a:extLst>
                </a:gridCol>
                <a:gridCol w="2460398">
                  <a:extLst>
                    <a:ext uri="{9D8B030D-6E8A-4147-A177-3AD203B41FA5}">
                      <a16:colId xmlns:a16="http://schemas.microsoft.com/office/drawing/2014/main" val="18733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2021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2022 (3 </a:t>
                      </a:r>
                      <a:r>
                        <a:rPr lang="ru-RU" dirty="0" err="1"/>
                        <a:t>мес</a:t>
                      </a:r>
                      <a:r>
                        <a:rPr lang="ru-RU" dirty="0"/>
                        <a:t>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577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Общее кол-во детей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504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450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128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3640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Дети с </a:t>
                      </a:r>
                      <a:r>
                        <a:rPr lang="en-US" dirty="0"/>
                        <a:t>COVID-19 + </a:t>
                      </a:r>
                      <a:r>
                        <a:rPr lang="be-BY" dirty="0"/>
                        <a:t>др забол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93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62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57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4918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Дети с тяжелой </a:t>
                      </a:r>
                      <a:r>
                        <a:rPr lang="en-US" dirty="0"/>
                        <a:t>COVID-19</a:t>
                      </a:r>
                      <a:r>
                        <a:rPr lang="be-BY" dirty="0"/>
                        <a:t> (бронхиолит/ОРДС)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1638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ИВЛ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8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4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729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NIV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0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11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be-BY" dirty="0"/>
                        <a:t>Умерло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0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076268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6406931-0CBD-43F4-90FC-7D1744D2F2D0}"/>
              </a:ext>
            </a:extLst>
          </p:cNvPr>
          <p:cNvSpPr txBox="1"/>
          <p:nvPr/>
        </p:nvSpPr>
        <p:spPr>
          <a:xfrm>
            <a:off x="792834" y="5162550"/>
            <a:ext cx="10782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 период «Омикрона» в ОАиР впервые начали поступать дети с впервые выявленными судорогами (6 детей). </a:t>
            </a:r>
          </a:p>
          <a:p>
            <a:pPr algn="ctr"/>
            <a:r>
              <a:rPr lang="ru-RU" sz="2400" dirty="0"/>
              <a:t>Возраст детей 7 и более лет. </a:t>
            </a:r>
            <a:endParaRPr lang="ru-BY" sz="2400" dirty="0"/>
          </a:p>
        </p:txBody>
      </p:sp>
    </p:spTree>
    <p:extLst>
      <p:ext uri="{BB962C8B-B14F-4D97-AF65-F5344CB8AC3E}">
        <p14:creationId xmlns:p14="http://schemas.microsoft.com/office/powerpoint/2010/main" val="3625557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617C49-7A6B-4B34-BA18-60FCD28B3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Мультисистемный воспалительный синдром у детей </a:t>
            </a:r>
            <a:r>
              <a:rPr lang="en-US" sz="3600" dirty="0"/>
              <a:t>(</a:t>
            </a:r>
            <a:r>
              <a:rPr lang="ru-RU" sz="3600" dirty="0"/>
              <a:t>данные УЗ «ГДИКБ»)</a:t>
            </a:r>
            <a:endParaRPr lang="ru-BY" sz="3600" dirty="0"/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3C277827-3AAF-49D1-96CE-938E93BF93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528986"/>
              </p:ext>
            </p:extLst>
          </p:nvPr>
        </p:nvGraphicFramePr>
        <p:xfrm>
          <a:off x="838200" y="1508289"/>
          <a:ext cx="10124388" cy="4506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57104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4">
            <a:extLst>
              <a:ext uri="{FF2B5EF4-FFF2-40B4-BE49-F238E27FC236}">
                <a16:creationId xmlns:a16="http://schemas.microsoft.com/office/drawing/2014/main" id="{D0CC96C0-FFC6-47AD-AA5C-5377F6B2CA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338139"/>
              </p:ext>
            </p:extLst>
          </p:nvPr>
        </p:nvGraphicFramePr>
        <p:xfrm>
          <a:off x="339366" y="13480"/>
          <a:ext cx="11378152" cy="676417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664927">
                  <a:extLst>
                    <a:ext uri="{9D8B030D-6E8A-4147-A177-3AD203B41FA5}">
                      <a16:colId xmlns:a16="http://schemas.microsoft.com/office/drawing/2014/main" val="3726426999"/>
                    </a:ext>
                  </a:extLst>
                </a:gridCol>
                <a:gridCol w="5713225">
                  <a:extLst>
                    <a:ext uri="{9D8B030D-6E8A-4147-A177-3AD203B41FA5}">
                      <a16:colId xmlns:a16="http://schemas.microsoft.com/office/drawing/2014/main" val="1089702953"/>
                    </a:ext>
                  </a:extLst>
                </a:gridCol>
              </a:tblGrid>
              <a:tr h="381761">
                <a:tc>
                  <a:txBody>
                    <a:bodyPr/>
                    <a:lstStyle/>
                    <a:p>
                      <a:r>
                        <a:rPr lang="en-US" sz="1400" dirty="0"/>
                        <a:t>CDC: </a:t>
                      </a:r>
                      <a:r>
                        <a:rPr lang="ru-RU" sz="1400" dirty="0"/>
                        <a:t>Все 4 критерия должны быть: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WHO: </a:t>
                      </a:r>
                      <a:r>
                        <a:rPr lang="be-BY" sz="1400" dirty="0"/>
                        <a:t>Все 6 кр</a:t>
                      </a:r>
                      <a:r>
                        <a:rPr lang="ru-RU" sz="1400" dirty="0"/>
                        <a:t>итериев должны быть: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0087136"/>
                  </a:ext>
                </a:extLst>
              </a:tr>
              <a:tr h="285263">
                <a:tc>
                  <a:txBody>
                    <a:bodyPr/>
                    <a:lstStyle/>
                    <a:p>
                      <a:r>
                        <a:rPr lang="be-BY" sz="1400" dirty="0"/>
                        <a:t>1. Возраст </a:t>
                      </a:r>
                      <a:r>
                        <a:rPr lang="en-US" sz="1400" dirty="0"/>
                        <a:t>&lt; 21</a:t>
                      </a:r>
                      <a:r>
                        <a:rPr lang="be-BY" sz="1400" dirty="0"/>
                        <a:t> лет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1. Возраст 0-19 лет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1285212"/>
                  </a:ext>
                </a:extLst>
              </a:tr>
              <a:tr h="285263">
                <a:tc>
                  <a:txBody>
                    <a:bodyPr/>
                    <a:lstStyle/>
                    <a:p>
                      <a:r>
                        <a:rPr lang="be-BY" sz="1400" dirty="0"/>
                        <a:t>2. Следу</a:t>
                      </a:r>
                      <a:r>
                        <a:rPr lang="ru-RU" sz="1400" dirty="0"/>
                        <a:t>ющая клиническая картина: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2. Температура </a:t>
                      </a:r>
                      <a:r>
                        <a:rPr lang="en-US" sz="1400" dirty="0"/>
                        <a:t>&gt;</a:t>
                      </a:r>
                      <a:r>
                        <a:rPr lang="ru-RU" sz="1400" dirty="0"/>
                        <a:t> 3 дней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952937"/>
                  </a:ext>
                </a:extLst>
              </a:tr>
              <a:tr h="285263">
                <a:tc>
                  <a:txBody>
                    <a:bodyPr/>
                    <a:lstStyle/>
                    <a:p>
                      <a:r>
                        <a:rPr lang="ru-RU" sz="1400" dirty="0"/>
                        <a:t>   --- Т </a:t>
                      </a:r>
                      <a:r>
                        <a:rPr lang="en-US" sz="1400" dirty="0"/>
                        <a:t>&gt;</a:t>
                      </a:r>
                      <a:r>
                        <a:rPr lang="ru-RU" sz="1400" dirty="0"/>
                        <a:t> 38</a:t>
                      </a:r>
                      <a:r>
                        <a:rPr lang="en-US" sz="1400" dirty="0"/>
                        <a:t>°C</a:t>
                      </a:r>
                      <a:r>
                        <a:rPr lang="ru-RU" sz="1400" dirty="0"/>
                        <a:t> в течение ≥ 24 часов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3. Критерий мультисистемного поражения </a:t>
                      </a:r>
                      <a:r>
                        <a:rPr lang="en-US" sz="1400" dirty="0"/>
                        <a:t>&gt;</a:t>
                      </a:r>
                      <a:r>
                        <a:rPr lang="ru-RU" sz="1400" dirty="0"/>
                        <a:t> 2: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2028982"/>
                  </a:ext>
                </a:extLst>
              </a:tr>
              <a:tr h="809901">
                <a:tc>
                  <a:txBody>
                    <a:bodyPr/>
                    <a:lstStyle/>
                    <a:p>
                      <a:r>
                        <a:rPr lang="ru-RU" sz="1400" dirty="0"/>
                        <a:t>   --- лабораторные признаки воспаления: увеличение СРБ, РСТ, СОЭ, фибриногена, Д – димеров, ферритина, ЛДГ, ИЛ-6, нейтрофилия, лимфоцитопения, гипоальбуминемия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    --- сыпь, двусторонний негнойный конъюнктивит или признаки воспаления слизистой оболочки (полости рта, рук или ног);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811872"/>
                  </a:ext>
                </a:extLst>
              </a:tr>
              <a:tr h="285263">
                <a:tc rowSpan="4">
                  <a:txBody>
                    <a:bodyPr/>
                    <a:lstStyle/>
                    <a:p>
                      <a:r>
                        <a:rPr lang="ru-RU" sz="1400" dirty="0"/>
                        <a:t>   --- поражение </a:t>
                      </a:r>
                      <a:r>
                        <a:rPr lang="en-US" sz="1400" dirty="0"/>
                        <a:t>&gt;</a:t>
                      </a:r>
                      <a:r>
                        <a:rPr lang="ru-RU" sz="1400" dirty="0"/>
                        <a:t> 2 систем органов:</a:t>
                      </a:r>
                    </a:p>
                    <a:p>
                      <a:r>
                        <a:rPr lang="ru-RU" sz="1400" dirty="0"/>
                        <a:t>- сердечно-сосудистой (клиника шока, повышение тропонина и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BNP, аритмии)</a:t>
                      </a:r>
                      <a:r>
                        <a:rPr lang="ru-RU" sz="1400" dirty="0"/>
                        <a:t> ;</a:t>
                      </a:r>
                    </a:p>
                    <a:p>
                      <a:r>
                        <a:rPr lang="ru-RU" sz="1400" dirty="0"/>
                        <a:t>- дыхательной (ОРДС, пневмония);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dirty="0"/>
                        <a:t>- почек (ОПП, ОПН);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dirty="0"/>
                        <a:t>- ЦНС;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dirty="0"/>
                        <a:t>- крови (коагулопатия);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dirty="0"/>
                        <a:t>- ЖКТ (боль в животе, рвота, диарея, повышение уровня печеночных ферментов, кишечная непроходимость, желудочно-кишечное кровотечение);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400" dirty="0"/>
                        <a:t>- кожи (сыпь)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   --- гипотензия или шок;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38989"/>
                  </a:ext>
                </a:extLst>
              </a:tr>
              <a:tr h="884315">
                <a:tc vMerge="1">
                  <a:txBody>
                    <a:bodyPr/>
                    <a:lstStyle/>
                    <a:p>
                      <a:r>
                        <a:rPr lang="ru-RU" dirty="0"/>
                        <a:t>сердечно-сосудистой;</a:t>
                      </a:r>
                    </a:p>
                    <a:p>
                      <a:r>
                        <a:rPr lang="ru-RU" dirty="0"/>
                        <a:t>Дыхательной (ОРДС, </a:t>
                      </a:r>
                      <a:r>
                        <a:rPr lang="ru-RU" dirty="0" err="1"/>
                        <a:t>пневмониния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   --- с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ердечная дисфункция, перикардит, вальвулит или коронарные аномалии (включая результаты эхокардиографии или повышенный уровень тропонина / BNP)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462543"/>
                  </a:ext>
                </a:extLst>
              </a:tr>
              <a:tr h="484947">
                <a:tc vMerge="1">
                  <a:txBody>
                    <a:bodyPr/>
                    <a:lstStyle/>
                    <a:p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   --- признаки коагулопатии (увеличение АЧТВ, ; повышение D-димеров и фибриногена)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4225461"/>
                  </a:ext>
                </a:extLst>
              </a:tr>
              <a:tr h="631957">
                <a:tc vMerge="1">
                  <a:txBody>
                    <a:bodyPr/>
                    <a:lstStyle/>
                    <a:p>
                      <a:r>
                        <a:rPr lang="ru-RU" dirty="0"/>
                        <a:t>   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   --- острые желудочно-кишечные симптомы (диарея, рвота или боль в животе)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939676"/>
                  </a:ext>
                </a:extLst>
              </a:tr>
              <a:tr h="484947">
                <a:tc>
                  <a:txBody>
                    <a:bodyPr/>
                    <a:lstStyle/>
                    <a:p>
                      <a:r>
                        <a:rPr lang="ru-RU" sz="1400" dirty="0"/>
                        <a:t>   --- тяжелое общее состояние, требующее госпитализации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4. Повышенные маркеры воспаления (СОЭ, СРБ или прокальцитонин)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327708"/>
                  </a:ext>
                </a:extLst>
              </a:tr>
              <a:tr h="36316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3. Нет альтернативных рабочих диагнозов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5.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</a:t>
                      </a:r>
                      <a:r>
                        <a:rPr lang="be-BY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бакте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риальных признаков воспаления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1561647"/>
                  </a:ext>
                </a:extLst>
              </a:tr>
              <a:tr h="1283684">
                <a:tc>
                  <a:txBody>
                    <a:bodyPr/>
                    <a:lstStyle/>
                    <a:p>
                      <a:r>
                        <a:rPr lang="ru-RU" sz="1400" dirty="0"/>
                        <a:t>4. Острая или перенесенная </a:t>
                      </a:r>
                      <a:r>
                        <a:rPr lang="en-US" sz="1400" dirty="0"/>
                        <a:t>SARS-CoV-2</a:t>
                      </a:r>
                      <a:r>
                        <a:rPr lang="ru-RU" sz="1400" dirty="0"/>
                        <a:t> инфекция</a:t>
                      </a:r>
                    </a:p>
                    <a:p>
                      <a:r>
                        <a:rPr lang="ru-RU" sz="1400" dirty="0"/>
                        <a:t>   --- положительная ПЦР</a:t>
                      </a:r>
                    </a:p>
                    <a:p>
                      <a:r>
                        <a:rPr lang="ru-RU" sz="1400" dirty="0"/>
                        <a:t>   --- положительная серология;</a:t>
                      </a:r>
                    </a:p>
                    <a:p>
                      <a:r>
                        <a:rPr lang="ru-RU" sz="1400" dirty="0"/>
                        <a:t>   --- положительный тест на антиген;</a:t>
                      </a:r>
                    </a:p>
                    <a:p>
                      <a:r>
                        <a:rPr lang="ru-RU" sz="1400" dirty="0"/>
                        <a:t>   --- проявление COVID-19 в течение 4 недель, предшествующих появлению симптомов.</a:t>
                      </a:r>
                      <a:endParaRPr lang="ru-BY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6. Доказательства инфекции </a:t>
                      </a:r>
                      <a:r>
                        <a:rPr lang="en-US" sz="1400" dirty="0"/>
                        <a:t>SARS-CoV-2</a:t>
                      </a:r>
                      <a:r>
                        <a:rPr lang="ru-RU" sz="1400" dirty="0"/>
                        <a:t>:</a:t>
                      </a:r>
                    </a:p>
                    <a:p>
                      <a:r>
                        <a:rPr lang="ru-RU" sz="1400" dirty="0"/>
                        <a:t>   --- положительный ПЦР;</a:t>
                      </a:r>
                    </a:p>
                    <a:p>
                      <a:r>
                        <a:rPr lang="ru-RU" sz="1400" dirty="0"/>
                        <a:t>   --- положительная серология;</a:t>
                      </a:r>
                    </a:p>
                    <a:p>
                      <a:r>
                        <a:rPr lang="ru-RU" sz="1400" dirty="0"/>
                        <a:t>   --- положительный тест на антиген;   </a:t>
                      </a:r>
                    </a:p>
                    <a:p>
                      <a:r>
                        <a:rPr lang="ru-RU" sz="1400" dirty="0"/>
                        <a:t>   --- контакт с человеком с COVID-19</a:t>
                      </a:r>
                      <a:endParaRPr lang="ru-BY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943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8512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DD485A-B96D-42F6-8C13-78FB3152D013}"/>
              </a:ext>
            </a:extLst>
          </p:cNvPr>
          <p:cNvSpPr txBox="1"/>
          <p:nvPr/>
        </p:nvSpPr>
        <p:spPr>
          <a:xfrm>
            <a:off x="0" y="0"/>
            <a:ext cx="11547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Антропометрические данные + пребывание в стационаре</a:t>
            </a:r>
            <a:endParaRPr lang="ru-BY" sz="3200" dirty="0"/>
          </a:p>
        </p:txBody>
      </p:sp>
      <p:graphicFrame>
        <p:nvGraphicFramePr>
          <p:cNvPr id="3" name="Таблица 5">
            <a:extLst>
              <a:ext uri="{FF2B5EF4-FFF2-40B4-BE49-F238E27FC236}">
                <a16:creationId xmlns:a16="http://schemas.microsoft.com/office/drawing/2014/main" id="{BE57ADB1-6628-4BAC-9F65-AA0921015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69939"/>
              </p:ext>
            </p:extLst>
          </p:nvPr>
        </p:nvGraphicFramePr>
        <p:xfrm>
          <a:off x="788708" y="1003212"/>
          <a:ext cx="10614583" cy="4851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8853">
                  <a:extLst>
                    <a:ext uri="{9D8B030D-6E8A-4147-A177-3AD203B41FA5}">
                      <a16:colId xmlns:a16="http://schemas.microsoft.com/office/drawing/2014/main" val="1861616067"/>
                    </a:ext>
                  </a:extLst>
                </a:gridCol>
                <a:gridCol w="2588853">
                  <a:extLst>
                    <a:ext uri="{9D8B030D-6E8A-4147-A177-3AD203B41FA5}">
                      <a16:colId xmlns:a16="http://schemas.microsoft.com/office/drawing/2014/main" val="3931821061"/>
                    </a:ext>
                  </a:extLst>
                </a:gridCol>
                <a:gridCol w="2588853">
                  <a:extLst>
                    <a:ext uri="{9D8B030D-6E8A-4147-A177-3AD203B41FA5}">
                      <a16:colId xmlns:a16="http://schemas.microsoft.com/office/drawing/2014/main" val="59952212"/>
                    </a:ext>
                  </a:extLst>
                </a:gridCol>
                <a:gridCol w="2848024">
                  <a:extLst>
                    <a:ext uri="{9D8B030D-6E8A-4147-A177-3AD203B41FA5}">
                      <a16:colId xmlns:a16="http://schemas.microsoft.com/office/drawing/2014/main" val="815926770"/>
                    </a:ext>
                  </a:extLst>
                </a:gridCol>
              </a:tblGrid>
              <a:tr h="452318">
                <a:tc>
                  <a:txBody>
                    <a:bodyPr/>
                    <a:lstStyle/>
                    <a:p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1611815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r>
                        <a:rPr lang="be-BY" dirty="0"/>
                        <a:t>Мальч</a:t>
                      </a:r>
                      <a:r>
                        <a:rPr lang="ru-RU" dirty="0"/>
                        <a:t>ики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 (80%)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12 (28%)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8 (50%)</a:t>
                      </a:r>
                      <a:endParaRPr lang="ru-BY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5521552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r>
                        <a:rPr lang="ru-RU" dirty="0"/>
                        <a:t>Девочки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 (20%)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30 (72%)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8 (50%)</a:t>
                      </a:r>
                      <a:endParaRPr lang="ru-BY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3666154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r>
                        <a:rPr lang="ru-RU" dirty="0"/>
                        <a:t>Возраст (</a:t>
                      </a:r>
                      <a:r>
                        <a:rPr lang="en-US" dirty="0"/>
                        <a:t>Mean±SD), </a:t>
                      </a:r>
                      <a:r>
                        <a:rPr lang="ru-RU" dirty="0"/>
                        <a:t>лет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7±2,5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9,4±4,2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7,9±5</a:t>
                      </a:r>
                      <a:endParaRPr lang="ru-BY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362733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r>
                        <a:rPr lang="ru-RU" dirty="0"/>
                        <a:t>ИМТ (</a:t>
                      </a:r>
                      <a:r>
                        <a:rPr lang="en-US" dirty="0"/>
                        <a:t>Mean±SD)</a:t>
                      </a:r>
                      <a:r>
                        <a:rPr lang="ru-RU" dirty="0"/>
                        <a:t>, кг/м</a:t>
                      </a:r>
                      <a:r>
                        <a:rPr lang="ru-RU" baseline="30000" dirty="0"/>
                        <a:t>2</a:t>
                      </a:r>
                      <a:endParaRPr lang="ru-BY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14±4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17,6±4,5</a:t>
                      </a:r>
                      <a:endParaRPr lang="ru-BY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17,9±4,6</a:t>
                      </a:r>
                      <a:endParaRPr lang="ru-BY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4376288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r>
                        <a:rPr lang="ru-RU" dirty="0"/>
                        <a:t>Перцентиль ≤ 10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2 (40%)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7 (16.7%)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 (20%)</a:t>
                      </a:r>
                      <a:endParaRPr lang="ru-BY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0747407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Перцентиль ≥ 90</a:t>
                      </a:r>
                      <a:endParaRPr lang="ru-BY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1 (20%)</a:t>
                      </a:r>
                      <a:endParaRPr lang="ru-BY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9 (21%)</a:t>
                      </a:r>
                      <a:endParaRPr lang="ru-BY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5 (33%)</a:t>
                      </a:r>
                      <a:endParaRPr lang="ru-BY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7056922"/>
                  </a:ext>
                </a:extLst>
              </a:tr>
              <a:tr h="780713">
                <a:tc>
                  <a:txBody>
                    <a:bodyPr/>
                    <a:lstStyle/>
                    <a:p>
                      <a:r>
                        <a:rPr lang="ru-RU" dirty="0"/>
                        <a:t>Дни, </a:t>
                      </a:r>
                      <a:r>
                        <a:rPr lang="en-US" dirty="0"/>
                        <a:t>MIS-C </a:t>
                      </a:r>
                      <a:r>
                        <a:rPr lang="be-BY" dirty="0"/>
                        <a:t>до стац</a:t>
                      </a:r>
                      <a:r>
                        <a:rPr lang="ru-RU" dirty="0"/>
                        <a:t>ионара, дни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4,5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B050"/>
                          </a:solidFill>
                        </a:rPr>
                        <a:t>4,2</a:t>
                      </a:r>
                      <a:endParaRPr lang="ru-BY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B050"/>
                          </a:solidFill>
                        </a:rPr>
                        <a:t>3,7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287981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r>
                        <a:rPr lang="ru-RU" dirty="0"/>
                        <a:t>Дни, реанимация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8±5,4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B050"/>
                          </a:solidFill>
                        </a:rPr>
                        <a:t>5±3</a:t>
                      </a:r>
                      <a:endParaRPr lang="ru-BY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6±1,5</a:t>
                      </a:r>
                      <a:endParaRPr lang="ru-BY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507525"/>
                  </a:ext>
                </a:extLst>
              </a:tr>
              <a:tr h="452318">
                <a:tc>
                  <a:txBody>
                    <a:bodyPr/>
                    <a:lstStyle/>
                    <a:p>
                      <a:r>
                        <a:rPr lang="ru-RU" dirty="0"/>
                        <a:t>Дни, стационар всего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16±4</a:t>
                      </a:r>
                      <a:endParaRPr lang="ru-BY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B050"/>
                          </a:solidFill>
                        </a:rPr>
                        <a:t>10±4</a:t>
                      </a:r>
                      <a:endParaRPr lang="ru-BY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FF0000"/>
                          </a:solidFill>
                        </a:rPr>
                        <a:t>15±4,5</a:t>
                      </a:r>
                      <a:endParaRPr lang="ru-BY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5572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1352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32CC9B-181F-42D8-8EC7-638564606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5901965" cy="61526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+mn-lt"/>
              </a:rPr>
              <a:t>Внешние признаки заболевания</a:t>
            </a:r>
            <a:endParaRPr lang="ru-BY" sz="3200" dirty="0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46FAE4-EAB8-4274-8564-7B280DB211AB}"/>
              </a:ext>
            </a:extLst>
          </p:cNvPr>
          <p:cNvSpPr txBox="1"/>
          <p:nvPr/>
        </p:nvSpPr>
        <p:spPr>
          <a:xfrm>
            <a:off x="499621" y="5371718"/>
            <a:ext cx="10114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*   </a:t>
            </a:r>
            <a:r>
              <a:rPr lang="ru-RU" sz="1800" dirty="0"/>
              <a:t>болевой синдром, рвота, послабление стула, отказ от еды и питья;</a:t>
            </a:r>
            <a:endParaRPr lang="ru-RU" dirty="0"/>
          </a:p>
          <a:p>
            <a:r>
              <a:rPr lang="ru-RU" dirty="0"/>
              <a:t>** головные боли, гиперестезии, галлюцинации, светобоязнь.</a:t>
            </a:r>
          </a:p>
          <a:p>
            <a:endParaRPr lang="ru-BY" dirty="0"/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96AA8582-33CD-476C-878A-790CCD5DA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967063"/>
              </p:ext>
            </p:extLst>
          </p:nvPr>
        </p:nvGraphicFramePr>
        <p:xfrm>
          <a:off x="499621" y="881998"/>
          <a:ext cx="10699424" cy="4222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7723">
                  <a:extLst>
                    <a:ext uri="{9D8B030D-6E8A-4147-A177-3AD203B41FA5}">
                      <a16:colId xmlns:a16="http://schemas.microsoft.com/office/drawing/2014/main" val="2591896292"/>
                    </a:ext>
                  </a:extLst>
                </a:gridCol>
                <a:gridCol w="2771481">
                  <a:extLst>
                    <a:ext uri="{9D8B030D-6E8A-4147-A177-3AD203B41FA5}">
                      <a16:colId xmlns:a16="http://schemas.microsoft.com/office/drawing/2014/main" val="1924405516"/>
                    </a:ext>
                  </a:extLst>
                </a:gridCol>
                <a:gridCol w="2762053">
                  <a:extLst>
                    <a:ext uri="{9D8B030D-6E8A-4147-A177-3AD203B41FA5}">
                      <a16:colId xmlns:a16="http://schemas.microsoft.com/office/drawing/2014/main" val="2287836884"/>
                    </a:ext>
                  </a:extLst>
                </a:gridCol>
                <a:gridCol w="2168167">
                  <a:extLst>
                    <a:ext uri="{9D8B030D-6E8A-4147-A177-3AD203B41FA5}">
                      <a16:colId xmlns:a16="http://schemas.microsoft.com/office/drawing/2014/main" val="2443108073"/>
                    </a:ext>
                  </a:extLst>
                </a:gridCol>
              </a:tblGrid>
              <a:tr h="32666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Признаки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530932"/>
                  </a:ext>
                </a:extLst>
              </a:tr>
              <a:tr h="326669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Температура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100%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069547"/>
                  </a:ext>
                </a:extLst>
              </a:tr>
              <a:tr h="326669">
                <a:tc>
                  <a:txBody>
                    <a:bodyPr/>
                    <a:lstStyle/>
                    <a:p>
                      <a:r>
                        <a:rPr lang="ru-RU" dirty="0"/>
                        <a:t>Сыпь, % / дни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80% / 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71% / 3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88% / 4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3072726"/>
                  </a:ext>
                </a:extLst>
              </a:tr>
              <a:tr h="816673">
                <a:tc>
                  <a:txBody>
                    <a:bodyPr/>
                    <a:lstStyle/>
                    <a:p>
                      <a:r>
                        <a:rPr lang="ru-RU" dirty="0"/>
                        <a:t>ЖКТ дисфункция,%/колич. дней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60% / 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71% / 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63% / 2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319245"/>
                  </a:ext>
                </a:extLst>
              </a:tr>
              <a:tr h="326669">
                <a:tc>
                  <a:txBody>
                    <a:bodyPr/>
                    <a:lstStyle/>
                    <a:p>
                      <a:r>
                        <a:rPr lang="ru-RU" dirty="0"/>
                        <a:t>Склерит, % / дни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100% /  3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60% / 4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81% / 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109857"/>
                  </a:ext>
                </a:extLst>
              </a:tr>
              <a:tr h="326669">
                <a:tc>
                  <a:txBody>
                    <a:bodyPr/>
                    <a:lstStyle/>
                    <a:p>
                      <a:r>
                        <a:rPr lang="ru-RU" dirty="0"/>
                        <a:t>Хейлит, % / дни 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60% / 3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47% / 3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94% / 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6692883"/>
                  </a:ext>
                </a:extLst>
              </a:tr>
              <a:tr h="571671">
                <a:tc>
                  <a:txBody>
                    <a:bodyPr/>
                    <a:lstStyle/>
                    <a:p>
                      <a:r>
                        <a:rPr lang="ru-RU" dirty="0"/>
                        <a:t>Неврологич. нарушения, % / дни**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80% / 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26% / 2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12,5 / 2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3115573"/>
                  </a:ext>
                </a:extLst>
              </a:tr>
              <a:tr h="571671">
                <a:tc>
                  <a:txBody>
                    <a:bodyPr/>
                    <a:lstStyle/>
                    <a:p>
                      <a:r>
                        <a:rPr lang="ru-RU" dirty="0"/>
                        <a:t>Отечный синдром, % / дни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100% / 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33% / 3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56% / 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4142667"/>
                  </a:ext>
                </a:extLst>
              </a:tr>
              <a:tr h="351702">
                <a:tc>
                  <a:txBody>
                    <a:bodyPr/>
                    <a:lstStyle/>
                    <a:p>
                      <a:r>
                        <a:rPr lang="ru-RU" dirty="0"/>
                        <a:t>Лимфоаденопатия, 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31%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37,5 %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6063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428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171C063-8E46-4D59-957E-1A2FA4955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1401"/>
            <a:ext cx="10515600" cy="112179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Могут ли дети заразиться COVID-19? </a:t>
            </a:r>
          </a:p>
          <a:p>
            <a:pPr marL="0" indent="0" algn="ctr">
              <a:buNone/>
            </a:pPr>
            <a:r>
              <a:rPr lang="ru-RU" dirty="0"/>
              <a:t>Дети всех возрастов могут заразиться COVID-19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D964CD-0F82-467E-B60A-DEA7AF0B18EA}"/>
              </a:ext>
            </a:extLst>
          </p:cNvPr>
          <p:cNvSpPr txBox="1"/>
          <p:nvPr/>
        </p:nvSpPr>
        <p:spPr>
          <a:xfrm>
            <a:off x="703869" y="1185355"/>
            <a:ext cx="52852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 исследованиях, в которых дети и подростки тестировались на острую или перенесенную тяжелую инфекцию коронавируса 2 с острым респираторным синдромом (SARS-CoV-2), независимо от симптомов, </a:t>
            </a:r>
            <a:r>
              <a:rPr lang="ru-RU" sz="2000" dirty="0">
                <a:solidFill>
                  <a:srgbClr val="FF0000"/>
                </a:solidFill>
              </a:rPr>
              <a:t>показатели инфицирования у детей ≥5 лет были аналогичными или выше, чем у взрослых</a:t>
            </a:r>
            <a:r>
              <a:rPr lang="en-US" sz="2000" dirty="0"/>
              <a:t>*</a:t>
            </a:r>
          </a:p>
          <a:p>
            <a:r>
              <a:rPr lang="ru-RU" sz="2000" dirty="0"/>
              <a:t> </a:t>
            </a:r>
            <a:endParaRPr lang="ru-BY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A9569D-1625-4F3F-BD64-B7B4A09CF210}"/>
              </a:ext>
            </a:extLst>
          </p:cNvPr>
          <p:cNvSpPr txBox="1"/>
          <p:nvPr/>
        </p:nvSpPr>
        <p:spPr>
          <a:xfrm>
            <a:off x="6202837" y="1185355"/>
            <a:ext cx="499620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000" dirty="0"/>
              <a:t>Ч</a:t>
            </a:r>
            <a:r>
              <a:rPr lang="ru-RU" sz="2000" dirty="0"/>
              <a:t>исло лабораторно подтвержденных случаев инфекции SARS-CoV-2 у детей, о которых сообщалось в CDC, вероятно, недооценено, учитывая высокую долю легких и бессимптомных случаев, при которых тестирование может не проводиться. </a:t>
            </a:r>
            <a:r>
              <a:rPr lang="ru-RU" sz="2000" dirty="0">
                <a:solidFill>
                  <a:srgbClr val="FF0000"/>
                </a:solidFill>
              </a:rPr>
              <a:t>Предполагаемое число ежемесячных инфекций SARS-CoV-2 у детей в пять раз превышало число зарегистрированных случае</a:t>
            </a:r>
            <a:r>
              <a:rPr lang="be-BY" sz="2000" dirty="0">
                <a:solidFill>
                  <a:srgbClr val="FF0000"/>
                </a:solidFill>
              </a:rPr>
              <a:t>в</a:t>
            </a:r>
            <a:r>
              <a:rPr lang="ru-RU" sz="2000" dirty="0"/>
              <a:t>**.</a:t>
            </a:r>
            <a:endParaRPr lang="en-US" sz="2000" dirty="0"/>
          </a:p>
          <a:p>
            <a:r>
              <a:rPr lang="ru-RU" sz="2000" dirty="0"/>
              <a:t>В ходе эпиднадзора в разных странах </a:t>
            </a:r>
            <a:r>
              <a:rPr lang="ru-RU" sz="2000" dirty="0">
                <a:solidFill>
                  <a:srgbClr val="FF0000"/>
                </a:solidFill>
              </a:rPr>
              <a:t>на долю детей обычно приходится до 26% лабораторно подтвержденных случаев заболевания</a:t>
            </a:r>
            <a:r>
              <a:rPr lang="en-US" sz="2000" dirty="0"/>
              <a:t>**</a:t>
            </a:r>
            <a:r>
              <a:rPr lang="be-BY" sz="2000" dirty="0"/>
              <a:t>*</a:t>
            </a:r>
            <a:r>
              <a:rPr lang="ru-RU" sz="2000" dirty="0"/>
              <a:t>.</a:t>
            </a:r>
            <a:endParaRPr lang="ru-BY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C1C614-E15E-486C-B784-18D8D6AFC10A}"/>
              </a:ext>
            </a:extLst>
          </p:cNvPr>
          <p:cNvSpPr txBox="1"/>
          <p:nvPr/>
        </p:nvSpPr>
        <p:spPr>
          <a:xfrm>
            <a:off x="138259" y="5508724"/>
            <a:ext cx="119154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</a:t>
            </a:r>
            <a:r>
              <a:rPr lang="ru-RU" sz="1400" dirty="0"/>
              <a:t>[</a:t>
            </a:r>
            <a:r>
              <a:rPr lang="en-US" sz="1400" dirty="0">
                <a:solidFill>
                  <a:srgbClr val="232323"/>
                </a:solidFill>
              </a:rPr>
              <a:t>United States Centers for Disease Control and Prevention. COVID data tracker. Nationwide commercial laboratory seroprevalence survey. https://covid.cdc.gov/covid-data-tracker/#national-lab (Accessed on February 18, 2022)]</a:t>
            </a:r>
          </a:p>
          <a:p>
            <a:r>
              <a:rPr lang="be-BY" sz="1400" dirty="0"/>
              <a:t>**</a:t>
            </a:r>
            <a:r>
              <a:rPr lang="en-US" sz="1400" dirty="0"/>
              <a:t>Couture A, Lyons BC, Mehrotra ML, et al. Severe Acute Respiratory Syndrome Coronavirus 2 Seroprevalence and Reported Coronavirus Disease 2019 Cases in US Children, August 2020-May 2021. Open Forum Infect Dis 2022; 9:ofac044.</a:t>
            </a:r>
            <a:endParaRPr lang="be-BY" sz="1400" dirty="0"/>
          </a:p>
          <a:p>
            <a:r>
              <a:rPr lang="en-US" sz="1400" dirty="0"/>
              <a:t>**</a:t>
            </a:r>
            <a:r>
              <a:rPr lang="en-US" sz="1400" b="0" i="0" dirty="0">
                <a:solidFill>
                  <a:srgbClr val="232323"/>
                </a:solidFill>
                <a:effectLst/>
              </a:rPr>
              <a:t>American Academy of Pediatrics. Children and COVID-19: State-Level Data Report. Available at services.aap.org/</a:t>
            </a:r>
            <a:r>
              <a:rPr lang="en-US" sz="1400" b="0" i="0" dirty="0" err="1">
                <a:solidFill>
                  <a:srgbClr val="232323"/>
                </a:solidFill>
                <a:effectLst/>
              </a:rPr>
              <a:t>en</a:t>
            </a:r>
            <a:r>
              <a:rPr lang="en-US" sz="1400" b="0" i="0" dirty="0">
                <a:solidFill>
                  <a:srgbClr val="232323"/>
                </a:solidFill>
                <a:effectLst/>
              </a:rPr>
              <a:t>/pages/2019-novel-coronavirus-covid-19-infections/children-and-covid-19-state-level-data-report/ (Accessed on March 14, 2022).</a:t>
            </a:r>
            <a:endParaRPr lang="ru-BY" sz="1400" dirty="0"/>
          </a:p>
        </p:txBody>
      </p:sp>
    </p:spTree>
    <p:extLst>
      <p:ext uri="{BB962C8B-B14F-4D97-AF65-F5344CB8AC3E}">
        <p14:creationId xmlns:p14="http://schemas.microsoft.com/office/powerpoint/2010/main" val="7910170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299DF-F4B4-4FDB-9B3C-71890D11B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475455" cy="747238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+mn-lt"/>
              </a:rPr>
              <a:t>Структура поступления в ОАиР</a:t>
            </a:r>
            <a:endParaRPr lang="ru-BY" sz="3200" dirty="0">
              <a:latin typeface="+mn-lt"/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4E104B2D-E247-462F-B3BE-006A759FA7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533822"/>
              </p:ext>
            </p:extLst>
          </p:nvPr>
        </p:nvGraphicFramePr>
        <p:xfrm>
          <a:off x="367645" y="1087311"/>
          <a:ext cx="11057640" cy="3692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5942">
                  <a:extLst>
                    <a:ext uri="{9D8B030D-6E8A-4147-A177-3AD203B41FA5}">
                      <a16:colId xmlns:a16="http://schemas.microsoft.com/office/drawing/2014/main" val="539113350"/>
                    </a:ext>
                  </a:extLst>
                </a:gridCol>
                <a:gridCol w="2545238">
                  <a:extLst>
                    <a:ext uri="{9D8B030D-6E8A-4147-A177-3AD203B41FA5}">
                      <a16:colId xmlns:a16="http://schemas.microsoft.com/office/drawing/2014/main" val="1960815658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789907417"/>
                    </a:ext>
                  </a:extLst>
                </a:gridCol>
                <a:gridCol w="2469821">
                  <a:extLst>
                    <a:ext uri="{9D8B030D-6E8A-4147-A177-3AD203B41FA5}">
                      <a16:colId xmlns:a16="http://schemas.microsoft.com/office/drawing/2014/main" val="4045820654"/>
                    </a:ext>
                  </a:extLst>
                </a:gridCol>
              </a:tblGrid>
              <a:tr h="495444">
                <a:tc>
                  <a:txBody>
                    <a:bodyPr/>
                    <a:lstStyle/>
                    <a:p>
                      <a:r>
                        <a:rPr lang="ru-RU" dirty="0"/>
                        <a:t>Дети направлены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012820"/>
                  </a:ext>
                </a:extLst>
              </a:tr>
              <a:tr h="495444">
                <a:tc>
                  <a:txBody>
                    <a:bodyPr/>
                    <a:lstStyle/>
                    <a:p>
                      <a:r>
                        <a:rPr lang="ru-RU" dirty="0"/>
                        <a:t>Врачами поликлиник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5% 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6%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951675"/>
                  </a:ext>
                </a:extLst>
              </a:tr>
              <a:tr h="495444">
                <a:tc>
                  <a:txBody>
                    <a:bodyPr/>
                    <a:lstStyle/>
                    <a:p>
                      <a:r>
                        <a:rPr lang="ru-RU" dirty="0"/>
                        <a:t>Врачами СМП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29%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19%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865570"/>
                  </a:ext>
                </a:extLst>
              </a:tr>
              <a:tr h="495444">
                <a:tc>
                  <a:txBody>
                    <a:bodyPr/>
                    <a:lstStyle/>
                    <a:p>
                      <a:r>
                        <a:rPr lang="ru-RU" dirty="0"/>
                        <a:t>Обратились самостоятельно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21%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6%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743320"/>
                  </a:ext>
                </a:extLst>
              </a:tr>
              <a:tr h="855150">
                <a:tc>
                  <a:txBody>
                    <a:bodyPr/>
                    <a:lstStyle/>
                    <a:p>
                      <a:r>
                        <a:rPr lang="ru-RU" dirty="0"/>
                        <a:t>Переведены из стационаров Минска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31%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50%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132685"/>
                  </a:ext>
                </a:extLst>
              </a:tr>
              <a:tr h="8551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Переведены из стационаров РБ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60%</a:t>
                      </a:r>
                      <a:endParaRPr lang="ru-BY" dirty="0"/>
                    </a:p>
                    <a:p>
                      <a:pPr algn="ctr"/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14%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19%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0915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67465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89492C-E2A0-474B-944C-72A96AD14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29" y="179110"/>
            <a:ext cx="6721311" cy="49271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+mn-lt"/>
              </a:rPr>
              <a:t>Данные общего анализа крови</a:t>
            </a:r>
            <a:endParaRPr lang="ru-BY" sz="3200" dirty="0">
              <a:latin typeface="+mn-lt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740A15BA-823F-4089-9949-87E7B0887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374248"/>
              </p:ext>
            </p:extLst>
          </p:nvPr>
        </p:nvGraphicFramePr>
        <p:xfrm>
          <a:off x="1216058" y="1172894"/>
          <a:ext cx="9982988" cy="3965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5747">
                  <a:extLst>
                    <a:ext uri="{9D8B030D-6E8A-4147-A177-3AD203B41FA5}">
                      <a16:colId xmlns:a16="http://schemas.microsoft.com/office/drawing/2014/main" val="3524923362"/>
                    </a:ext>
                  </a:extLst>
                </a:gridCol>
                <a:gridCol w="2495747">
                  <a:extLst>
                    <a:ext uri="{9D8B030D-6E8A-4147-A177-3AD203B41FA5}">
                      <a16:colId xmlns:a16="http://schemas.microsoft.com/office/drawing/2014/main" val="2912001850"/>
                    </a:ext>
                  </a:extLst>
                </a:gridCol>
                <a:gridCol w="2495747">
                  <a:extLst>
                    <a:ext uri="{9D8B030D-6E8A-4147-A177-3AD203B41FA5}">
                      <a16:colId xmlns:a16="http://schemas.microsoft.com/office/drawing/2014/main" val="4135207313"/>
                    </a:ext>
                  </a:extLst>
                </a:gridCol>
                <a:gridCol w="2495747">
                  <a:extLst>
                    <a:ext uri="{9D8B030D-6E8A-4147-A177-3AD203B41FA5}">
                      <a16:colId xmlns:a16="http://schemas.microsoft.com/office/drawing/2014/main" val="2778766759"/>
                    </a:ext>
                  </a:extLst>
                </a:gridCol>
              </a:tblGrid>
              <a:tr h="495682">
                <a:tc>
                  <a:txBody>
                    <a:bodyPr/>
                    <a:lstStyle/>
                    <a:p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957279"/>
                  </a:ext>
                </a:extLst>
              </a:tr>
              <a:tr h="495682">
                <a:tc>
                  <a:txBody>
                    <a:bodyPr/>
                    <a:lstStyle/>
                    <a:p>
                      <a:r>
                        <a:rPr lang="ru-RU" dirty="0"/>
                        <a:t>Лейкоциты, 10*9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12,2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14,3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12,1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592924"/>
                  </a:ext>
                </a:extLst>
              </a:tr>
              <a:tr h="495682">
                <a:tc>
                  <a:txBody>
                    <a:bodyPr/>
                    <a:lstStyle/>
                    <a:p>
                      <a:r>
                        <a:rPr lang="ru-RU" dirty="0"/>
                        <a:t>   - нейтрофилы, 10*9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9,4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11,2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10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1634782"/>
                  </a:ext>
                </a:extLst>
              </a:tr>
              <a:tr h="495682">
                <a:tc>
                  <a:txBody>
                    <a:bodyPr/>
                    <a:lstStyle/>
                    <a:p>
                      <a:r>
                        <a:rPr lang="ru-RU" dirty="0"/>
                        <a:t>   - лимфоциты, 10*9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1,1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1,5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1,6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674175"/>
                  </a:ext>
                </a:extLst>
              </a:tr>
              <a:tr h="495682">
                <a:tc>
                  <a:txBody>
                    <a:bodyPr/>
                    <a:lstStyle/>
                    <a:p>
                      <a:r>
                        <a:rPr lang="ru-RU" dirty="0"/>
                        <a:t>Эритроциты, 10*12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4,2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1671015"/>
                  </a:ext>
                </a:extLst>
              </a:tr>
              <a:tr h="495682">
                <a:tc>
                  <a:txBody>
                    <a:bodyPr/>
                    <a:lstStyle/>
                    <a:p>
                      <a:r>
                        <a:rPr lang="ru-RU" dirty="0"/>
                        <a:t>Гемоглобин, г/л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112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118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110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0569620"/>
                  </a:ext>
                </a:extLst>
              </a:tr>
              <a:tr h="495682">
                <a:tc>
                  <a:txBody>
                    <a:bodyPr/>
                    <a:lstStyle/>
                    <a:p>
                      <a:r>
                        <a:rPr lang="ru-RU" dirty="0"/>
                        <a:t>Тромбоциты 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105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176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300702"/>
                  </a:ext>
                </a:extLst>
              </a:tr>
              <a:tr h="495682">
                <a:tc>
                  <a:txBody>
                    <a:bodyPr/>
                    <a:lstStyle/>
                    <a:p>
                      <a:r>
                        <a:rPr lang="ru-RU" dirty="0"/>
                        <a:t>СОЭ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21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25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28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347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473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43DC-B902-4D8F-ABE1-0AA1E39F1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00483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+mn-lt"/>
              </a:rPr>
              <a:t>КЩС</a:t>
            </a:r>
            <a:endParaRPr lang="ru-BY" sz="3200" dirty="0">
              <a:latin typeface="+mn-lt"/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D7F70619-4DDE-4E3B-A852-39003E20FE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622903"/>
              </p:ext>
            </p:extLst>
          </p:nvPr>
        </p:nvGraphicFramePr>
        <p:xfrm>
          <a:off x="1004480" y="1125080"/>
          <a:ext cx="9812780" cy="461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3195">
                  <a:extLst>
                    <a:ext uri="{9D8B030D-6E8A-4147-A177-3AD203B41FA5}">
                      <a16:colId xmlns:a16="http://schemas.microsoft.com/office/drawing/2014/main" val="2931789415"/>
                    </a:ext>
                  </a:extLst>
                </a:gridCol>
                <a:gridCol w="2453195">
                  <a:extLst>
                    <a:ext uri="{9D8B030D-6E8A-4147-A177-3AD203B41FA5}">
                      <a16:colId xmlns:a16="http://schemas.microsoft.com/office/drawing/2014/main" val="389057415"/>
                    </a:ext>
                  </a:extLst>
                </a:gridCol>
                <a:gridCol w="2453195">
                  <a:extLst>
                    <a:ext uri="{9D8B030D-6E8A-4147-A177-3AD203B41FA5}">
                      <a16:colId xmlns:a16="http://schemas.microsoft.com/office/drawing/2014/main" val="1354220055"/>
                    </a:ext>
                  </a:extLst>
                </a:gridCol>
                <a:gridCol w="2453195">
                  <a:extLst>
                    <a:ext uri="{9D8B030D-6E8A-4147-A177-3AD203B41FA5}">
                      <a16:colId xmlns:a16="http://schemas.microsoft.com/office/drawing/2014/main" val="376971704"/>
                    </a:ext>
                  </a:extLst>
                </a:gridCol>
              </a:tblGrid>
              <a:tr h="543525">
                <a:tc>
                  <a:txBody>
                    <a:bodyPr/>
                    <a:lstStyle/>
                    <a:p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279653"/>
                  </a:ext>
                </a:extLst>
              </a:tr>
              <a:tr h="549507">
                <a:tc>
                  <a:txBody>
                    <a:bodyPr/>
                    <a:lstStyle/>
                    <a:p>
                      <a:r>
                        <a:rPr lang="en-US" dirty="0"/>
                        <a:t>Ph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7.37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7.39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7.4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4034699"/>
                  </a:ext>
                </a:extLst>
              </a:tr>
              <a:tr h="549507">
                <a:tc>
                  <a:txBody>
                    <a:bodyPr/>
                    <a:lstStyle/>
                    <a:p>
                      <a:r>
                        <a:rPr lang="en-US" dirty="0"/>
                        <a:t>CO2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35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31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1520859"/>
                  </a:ext>
                </a:extLst>
              </a:tr>
              <a:tr h="549507">
                <a:tc>
                  <a:txBody>
                    <a:bodyPr/>
                    <a:lstStyle/>
                    <a:p>
                      <a:r>
                        <a:rPr lang="en-US" dirty="0"/>
                        <a:t>Na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129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136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135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83901"/>
                  </a:ext>
                </a:extLst>
              </a:tr>
              <a:tr h="5954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Gluc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6.3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6.6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243180"/>
                  </a:ext>
                </a:extLst>
              </a:tr>
              <a:tr h="5495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Lact</a:t>
                      </a:r>
                      <a:endParaRPr lang="ru-BY" dirty="0"/>
                    </a:p>
                    <a:p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2.5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2.7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1.6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427028"/>
                  </a:ext>
                </a:extLst>
              </a:tr>
              <a:tr h="549507">
                <a:tc>
                  <a:txBody>
                    <a:bodyPr/>
                    <a:lstStyle/>
                    <a:p>
                      <a:r>
                        <a:rPr lang="en-US" dirty="0"/>
                        <a:t>HCO3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20.1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21.8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22.3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50553"/>
                  </a:ext>
                </a:extLst>
              </a:tr>
              <a:tr h="5495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ABE</a:t>
                      </a:r>
                      <a:endParaRPr lang="ru-BY" dirty="0"/>
                    </a:p>
                    <a:p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-5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-4.2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246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270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BF7283-DE34-457F-A78F-34E55AE5C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3158765" cy="756665"/>
          </a:xfrm>
        </p:spPr>
        <p:txBody>
          <a:bodyPr>
            <a:normAutofit/>
          </a:bodyPr>
          <a:lstStyle/>
          <a:p>
            <a:r>
              <a:rPr lang="ru-RU" sz="3200" dirty="0"/>
              <a:t>Коагулограмма</a:t>
            </a:r>
            <a:endParaRPr lang="ru-BY" sz="32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23950285-1E90-4245-8ED2-95128905E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460778"/>
              </p:ext>
            </p:extLst>
          </p:nvPr>
        </p:nvGraphicFramePr>
        <p:xfrm>
          <a:off x="1084082" y="719666"/>
          <a:ext cx="1025636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4090">
                  <a:extLst>
                    <a:ext uri="{9D8B030D-6E8A-4147-A177-3AD203B41FA5}">
                      <a16:colId xmlns:a16="http://schemas.microsoft.com/office/drawing/2014/main" val="1871310331"/>
                    </a:ext>
                  </a:extLst>
                </a:gridCol>
                <a:gridCol w="2564090">
                  <a:extLst>
                    <a:ext uri="{9D8B030D-6E8A-4147-A177-3AD203B41FA5}">
                      <a16:colId xmlns:a16="http://schemas.microsoft.com/office/drawing/2014/main" val="1684978349"/>
                    </a:ext>
                  </a:extLst>
                </a:gridCol>
                <a:gridCol w="2564090">
                  <a:extLst>
                    <a:ext uri="{9D8B030D-6E8A-4147-A177-3AD203B41FA5}">
                      <a16:colId xmlns:a16="http://schemas.microsoft.com/office/drawing/2014/main" val="2053536696"/>
                    </a:ext>
                  </a:extLst>
                </a:gridCol>
                <a:gridCol w="2564090">
                  <a:extLst>
                    <a:ext uri="{9D8B030D-6E8A-4147-A177-3AD203B41FA5}">
                      <a16:colId xmlns:a16="http://schemas.microsoft.com/office/drawing/2014/main" val="37375062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905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АЧТВ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33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29,1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38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Фибриноген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9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7,1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7,38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8385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ПТИ/МНО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0,83/1,2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0,87/1,1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0,85/1,2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288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Д димеры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1391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1320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1740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512331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8DD0BBE-3E3A-4315-95EB-08619AC0919A}"/>
              </a:ext>
            </a:extLst>
          </p:cNvPr>
          <p:cNvSpPr txBox="1"/>
          <p:nvPr/>
        </p:nvSpPr>
        <p:spPr>
          <a:xfrm>
            <a:off x="0" y="3001144"/>
            <a:ext cx="33088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Антитела</a:t>
            </a:r>
            <a:endParaRPr lang="ru-BY" sz="3200" dirty="0"/>
          </a:p>
        </p:txBody>
      </p:sp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FEFFE03B-C40D-43B6-88F4-45B512FD4E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145514"/>
              </p:ext>
            </p:extLst>
          </p:nvPr>
        </p:nvGraphicFramePr>
        <p:xfrm>
          <a:off x="1084082" y="3849365"/>
          <a:ext cx="971903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9759">
                  <a:extLst>
                    <a:ext uri="{9D8B030D-6E8A-4147-A177-3AD203B41FA5}">
                      <a16:colId xmlns:a16="http://schemas.microsoft.com/office/drawing/2014/main" val="1856571239"/>
                    </a:ext>
                  </a:extLst>
                </a:gridCol>
                <a:gridCol w="2429759">
                  <a:extLst>
                    <a:ext uri="{9D8B030D-6E8A-4147-A177-3AD203B41FA5}">
                      <a16:colId xmlns:a16="http://schemas.microsoft.com/office/drawing/2014/main" val="284362962"/>
                    </a:ext>
                  </a:extLst>
                </a:gridCol>
                <a:gridCol w="2429759">
                  <a:extLst>
                    <a:ext uri="{9D8B030D-6E8A-4147-A177-3AD203B41FA5}">
                      <a16:colId xmlns:a16="http://schemas.microsoft.com/office/drawing/2014/main" val="584570317"/>
                    </a:ext>
                  </a:extLst>
                </a:gridCol>
                <a:gridCol w="2429759">
                  <a:extLst>
                    <a:ext uri="{9D8B030D-6E8A-4147-A177-3AD203B41FA5}">
                      <a16:colId xmlns:a16="http://schemas.microsoft.com/office/drawing/2014/main" val="3902696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9252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Ig G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32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30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33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104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Ig M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0.8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1.2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3899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6389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659FA6-A45E-4CA9-B476-2E99DA82F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00483"/>
            <a:ext cx="10515600" cy="1325563"/>
          </a:xfrm>
        </p:spPr>
        <p:txBody>
          <a:bodyPr>
            <a:noAutofit/>
          </a:bodyPr>
          <a:lstStyle/>
          <a:p>
            <a:r>
              <a:rPr lang="ru-RU" sz="3200" dirty="0"/>
              <a:t>Биохимический анализ крови</a:t>
            </a:r>
            <a:endParaRPr lang="ru-BY" sz="32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1C0332B-589F-4A69-A6F7-3F6D815666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109724"/>
              </p:ext>
            </p:extLst>
          </p:nvPr>
        </p:nvGraphicFramePr>
        <p:xfrm>
          <a:off x="1319752" y="1574800"/>
          <a:ext cx="9379672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4918">
                  <a:extLst>
                    <a:ext uri="{9D8B030D-6E8A-4147-A177-3AD203B41FA5}">
                      <a16:colId xmlns:a16="http://schemas.microsoft.com/office/drawing/2014/main" val="3519175400"/>
                    </a:ext>
                  </a:extLst>
                </a:gridCol>
                <a:gridCol w="2344918">
                  <a:extLst>
                    <a:ext uri="{9D8B030D-6E8A-4147-A177-3AD203B41FA5}">
                      <a16:colId xmlns:a16="http://schemas.microsoft.com/office/drawing/2014/main" val="3229833418"/>
                    </a:ext>
                  </a:extLst>
                </a:gridCol>
                <a:gridCol w="2344918">
                  <a:extLst>
                    <a:ext uri="{9D8B030D-6E8A-4147-A177-3AD203B41FA5}">
                      <a16:colId xmlns:a16="http://schemas.microsoft.com/office/drawing/2014/main" val="1907745030"/>
                    </a:ext>
                  </a:extLst>
                </a:gridCol>
                <a:gridCol w="2344918">
                  <a:extLst>
                    <a:ext uri="{9D8B030D-6E8A-4147-A177-3AD203B41FA5}">
                      <a16:colId xmlns:a16="http://schemas.microsoft.com/office/drawing/2014/main" val="3369388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340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Мочевина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4,9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5,1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201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Креатинин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68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69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7688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АСАТ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52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8844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АЛАТ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56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43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8146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ЛДГ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530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495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489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5021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КФК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71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2"/>
                          </a:solidFill>
                        </a:rPr>
                        <a:t>174</a:t>
                      </a:r>
                      <a:endParaRPr lang="ru-BY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264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631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КФК МВ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19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accent2"/>
                          </a:solidFill>
                        </a:rPr>
                        <a:t>22</a:t>
                      </a:r>
                      <a:endParaRPr lang="ru-BY" dirty="0">
                        <a:solidFill>
                          <a:schemeClr val="accent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27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4603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СРБ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131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201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130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157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РСТ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19,7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13,3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11,5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7904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6283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B476CE-EB3D-4DD6-B924-C30BBA314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0492034" cy="72838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+mn-lt"/>
              </a:rPr>
              <a:t>Поражение дыхательной и сердечно-сосудистой системы</a:t>
            </a:r>
            <a:endParaRPr lang="ru-BY" sz="3200" dirty="0">
              <a:latin typeface="+mn-lt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CF7EC7C1-B70E-4E3E-8128-7CFB181624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892252"/>
              </p:ext>
            </p:extLst>
          </p:nvPr>
        </p:nvGraphicFramePr>
        <p:xfrm>
          <a:off x="970960" y="1096739"/>
          <a:ext cx="10114964" cy="4126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8741">
                  <a:extLst>
                    <a:ext uri="{9D8B030D-6E8A-4147-A177-3AD203B41FA5}">
                      <a16:colId xmlns:a16="http://schemas.microsoft.com/office/drawing/2014/main" val="3599978810"/>
                    </a:ext>
                  </a:extLst>
                </a:gridCol>
                <a:gridCol w="2528741">
                  <a:extLst>
                    <a:ext uri="{9D8B030D-6E8A-4147-A177-3AD203B41FA5}">
                      <a16:colId xmlns:a16="http://schemas.microsoft.com/office/drawing/2014/main" val="3510603137"/>
                    </a:ext>
                  </a:extLst>
                </a:gridCol>
                <a:gridCol w="2528741">
                  <a:extLst>
                    <a:ext uri="{9D8B030D-6E8A-4147-A177-3AD203B41FA5}">
                      <a16:colId xmlns:a16="http://schemas.microsoft.com/office/drawing/2014/main" val="2636735636"/>
                    </a:ext>
                  </a:extLst>
                </a:gridCol>
                <a:gridCol w="2528741">
                  <a:extLst>
                    <a:ext uri="{9D8B030D-6E8A-4147-A177-3AD203B41FA5}">
                      <a16:colId xmlns:a16="http://schemas.microsoft.com/office/drawing/2014/main" val="3890980728"/>
                    </a:ext>
                  </a:extLst>
                </a:gridCol>
              </a:tblGrid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Легкие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231811"/>
                  </a:ext>
                </a:extLst>
              </a:tr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Пневмония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43%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38%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389251"/>
                  </a:ext>
                </a:extLst>
              </a:tr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ДН 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36%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31%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8008238"/>
                  </a:ext>
                </a:extLst>
              </a:tr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ДН, дни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4,5 дня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 дня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4 дня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653281"/>
                  </a:ext>
                </a:extLst>
              </a:tr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Сердце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490802"/>
                  </a:ext>
                </a:extLst>
              </a:tr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Миокардит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33%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50%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907510"/>
                  </a:ext>
                </a:extLst>
              </a:tr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Коронарит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40%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30%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38%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601749"/>
                  </a:ext>
                </a:extLst>
              </a:tr>
              <a:tr h="498039">
                <a:tc>
                  <a:txBody>
                    <a:bodyPr/>
                    <a:lstStyle/>
                    <a:p>
                      <a:r>
                        <a:rPr lang="ru-RU" dirty="0"/>
                        <a:t>Кардиотоники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80% / 4 дня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25% / 4,5 дня</a:t>
                      </a:r>
                      <a:endParaRPr lang="ru-BY" dirty="0"/>
                    </a:p>
                    <a:p>
                      <a:pPr algn="ctr"/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29% / 5 дней</a:t>
                      </a:r>
                      <a:endParaRPr lang="ru-BY" dirty="0"/>
                    </a:p>
                    <a:p>
                      <a:pPr algn="ctr"/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352093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DDD2D9B-75C4-4EF3-AD83-4D1C60C373BD}"/>
              </a:ext>
            </a:extLst>
          </p:cNvPr>
          <p:cNvSpPr txBox="1"/>
          <p:nvPr/>
        </p:nvSpPr>
        <p:spPr>
          <a:xfrm>
            <a:off x="829559" y="5608120"/>
            <a:ext cx="10680569" cy="734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данным электрокардиографии чаще всего выявлялись: нарушения реполяризации миокарда у 27 детей (43%), брадиаритмия у 12 детей (19%), АВ-блокада 1 степени у 6 детей (9,5%).</a:t>
            </a:r>
            <a:endParaRPr lang="ru-BY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2826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3FBC8A-C809-43C2-AB28-6A5D0D549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332458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/>
              <a:t>УЗИ печени, селезенки, почек</a:t>
            </a:r>
            <a:endParaRPr lang="ru-BY" sz="3200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7ABDB32B-61F2-4036-9C42-C725FBF7DD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458617"/>
              </p:ext>
            </p:extLst>
          </p:nvPr>
        </p:nvGraphicFramePr>
        <p:xfrm>
          <a:off x="1102938" y="914400"/>
          <a:ext cx="9794448" cy="2652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306">
                  <a:extLst>
                    <a:ext uri="{9D8B030D-6E8A-4147-A177-3AD203B41FA5}">
                      <a16:colId xmlns:a16="http://schemas.microsoft.com/office/drawing/2014/main" val="2872169784"/>
                    </a:ext>
                  </a:extLst>
                </a:gridCol>
                <a:gridCol w="1224306">
                  <a:extLst>
                    <a:ext uri="{9D8B030D-6E8A-4147-A177-3AD203B41FA5}">
                      <a16:colId xmlns:a16="http://schemas.microsoft.com/office/drawing/2014/main" val="44562580"/>
                    </a:ext>
                  </a:extLst>
                </a:gridCol>
                <a:gridCol w="2448612">
                  <a:extLst>
                    <a:ext uri="{9D8B030D-6E8A-4147-A177-3AD203B41FA5}">
                      <a16:colId xmlns:a16="http://schemas.microsoft.com/office/drawing/2014/main" val="2052497906"/>
                    </a:ext>
                  </a:extLst>
                </a:gridCol>
                <a:gridCol w="2448612">
                  <a:extLst>
                    <a:ext uri="{9D8B030D-6E8A-4147-A177-3AD203B41FA5}">
                      <a16:colId xmlns:a16="http://schemas.microsoft.com/office/drawing/2014/main" val="3142904667"/>
                    </a:ext>
                  </a:extLst>
                </a:gridCol>
                <a:gridCol w="2448612">
                  <a:extLst>
                    <a:ext uri="{9D8B030D-6E8A-4147-A177-3AD203B41FA5}">
                      <a16:colId xmlns:a16="http://schemas.microsoft.com/office/drawing/2014/main" val="3864739188"/>
                    </a:ext>
                  </a:extLst>
                </a:gridCol>
              </a:tblGrid>
              <a:tr h="442079">
                <a:tc gridSpan="2">
                  <a:txBody>
                    <a:bodyPr/>
                    <a:lstStyle/>
                    <a:p>
                      <a:endParaRPr lang="ru-BY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300753"/>
                  </a:ext>
                </a:extLst>
              </a:tr>
              <a:tr h="442079">
                <a:tc gridSpan="2">
                  <a:txBody>
                    <a:bodyPr/>
                    <a:lstStyle/>
                    <a:p>
                      <a:r>
                        <a:rPr lang="ru-RU" dirty="0"/>
                        <a:t>Печень</a:t>
                      </a:r>
                      <a:endParaRPr lang="ru-BY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100 %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60 %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87 %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066672"/>
                  </a:ext>
                </a:extLst>
              </a:tr>
              <a:tr h="442079">
                <a:tc gridSpan="2">
                  <a:txBody>
                    <a:bodyPr/>
                    <a:lstStyle/>
                    <a:p>
                      <a:r>
                        <a:rPr lang="ru-RU" dirty="0"/>
                        <a:t>Селезенка </a:t>
                      </a:r>
                      <a:endParaRPr lang="ru-BY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100 %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38 %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81 %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9360143"/>
                  </a:ext>
                </a:extLst>
              </a:tr>
              <a:tr h="442079">
                <a:tc gridSpan="2">
                  <a:txBody>
                    <a:bodyPr/>
                    <a:lstStyle/>
                    <a:p>
                      <a:r>
                        <a:rPr lang="ru-RU" dirty="0"/>
                        <a:t>Почки</a:t>
                      </a:r>
                      <a:endParaRPr lang="ru-BY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80 %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21 %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56 %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4817615"/>
                  </a:ext>
                </a:extLst>
              </a:tr>
              <a:tr h="442079">
                <a:tc rowSpan="2">
                  <a:txBody>
                    <a:bodyPr/>
                    <a:lstStyle/>
                    <a:p>
                      <a:r>
                        <a:rPr lang="ru-RU" dirty="0"/>
                        <a:t>                        Сердце</a:t>
                      </a:r>
                      <a:endParaRPr lang="ru-BY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ФУ</a:t>
                      </a:r>
                      <a:endParaRPr lang="ru-B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32 % 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33 %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29 %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22267"/>
                  </a:ext>
                </a:extLst>
              </a:tr>
              <a:tr h="442079">
                <a:tc vMerge="1">
                  <a:txBody>
                    <a:bodyPr/>
                    <a:lstStyle/>
                    <a:p>
                      <a:r>
                        <a:rPr lang="ru-RU" dirty="0"/>
                        <a:t>                        ВУ</a:t>
                      </a:r>
                      <a:endParaRPr lang="ru-BY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ФВ</a:t>
                      </a:r>
                      <a:endParaRPr lang="ru-BY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59 %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B050"/>
                          </a:solidFill>
                        </a:rPr>
                        <a:t>62 % </a:t>
                      </a:r>
                      <a:endParaRPr lang="ru-BY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58 %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012128"/>
                  </a:ext>
                </a:extLst>
              </a:tr>
            </a:tbl>
          </a:graphicData>
        </a:graphic>
      </p:graphicFrame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E156442A-1DB2-49BB-B84C-1C02F9F512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721494"/>
              </p:ext>
            </p:extLst>
          </p:nvPr>
        </p:nvGraphicFramePr>
        <p:xfrm>
          <a:off x="1268429" y="4072052"/>
          <a:ext cx="941214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3035">
                  <a:extLst>
                    <a:ext uri="{9D8B030D-6E8A-4147-A177-3AD203B41FA5}">
                      <a16:colId xmlns:a16="http://schemas.microsoft.com/office/drawing/2014/main" val="759696957"/>
                    </a:ext>
                  </a:extLst>
                </a:gridCol>
                <a:gridCol w="2353035">
                  <a:extLst>
                    <a:ext uri="{9D8B030D-6E8A-4147-A177-3AD203B41FA5}">
                      <a16:colId xmlns:a16="http://schemas.microsoft.com/office/drawing/2014/main" val="981787972"/>
                    </a:ext>
                  </a:extLst>
                </a:gridCol>
                <a:gridCol w="2353035">
                  <a:extLst>
                    <a:ext uri="{9D8B030D-6E8A-4147-A177-3AD203B41FA5}">
                      <a16:colId xmlns:a16="http://schemas.microsoft.com/office/drawing/2014/main" val="1239273970"/>
                    </a:ext>
                  </a:extLst>
                </a:gridCol>
                <a:gridCol w="2353035">
                  <a:extLst>
                    <a:ext uri="{9D8B030D-6E8A-4147-A177-3AD203B41FA5}">
                      <a16:colId xmlns:a16="http://schemas.microsoft.com/office/drawing/2014/main" val="3056924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B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1 группа (5 детей)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2 группа (42 ребенка)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3 группа (16 детей)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8635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Белок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0,3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0,28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0,4</a:t>
                      </a:r>
                      <a:endParaRPr lang="ru-BY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4718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Эритроциты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5802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Лейкоциты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  <a:endParaRPr lang="ru-B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  <a:endParaRPr lang="ru-BY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392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326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1C6AA-65F3-4BF9-BA40-FA59FFB66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2977"/>
            <a:ext cx="4423823" cy="857927"/>
          </a:xfrm>
        </p:spPr>
        <p:txBody>
          <a:bodyPr>
            <a:normAutofit/>
          </a:bodyPr>
          <a:lstStyle/>
          <a:p>
            <a:r>
              <a:rPr lang="ru-RU" sz="3600" b="1" dirty="0"/>
              <a:t>Терапия </a:t>
            </a:r>
            <a:r>
              <a:rPr lang="en-US" sz="3600" b="1" dirty="0"/>
              <a:t>MIS-C</a:t>
            </a:r>
            <a:endParaRPr lang="ru-BY" sz="3600" b="1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D1E4FE4-56AF-482C-AFA3-D8D2BB6601D6}"/>
              </a:ext>
            </a:extLst>
          </p:cNvPr>
          <p:cNvSpPr/>
          <p:nvPr/>
        </p:nvSpPr>
        <p:spPr>
          <a:xfrm>
            <a:off x="367644" y="949748"/>
            <a:ext cx="2601798" cy="94268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Оценка общего состояния и витальных функций</a:t>
            </a:r>
            <a:endParaRPr kumimoji="0" lang="ru-BY" sz="1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7676FE49-D801-46D8-B97C-D9B36EEBC6E4}"/>
              </a:ext>
            </a:extLst>
          </p:cNvPr>
          <p:cNvSpPr/>
          <p:nvPr/>
        </p:nvSpPr>
        <p:spPr>
          <a:xfrm>
            <a:off x="4260769" y="908615"/>
            <a:ext cx="2601799" cy="94268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Противошоковые мероприятия</a:t>
            </a:r>
            <a:endParaRPr kumimoji="0" lang="ru-BY" sz="1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9A4F3CF9-CB8B-4977-8629-FE646D3B27A2}"/>
              </a:ext>
            </a:extLst>
          </p:cNvPr>
          <p:cNvSpPr/>
          <p:nvPr/>
        </p:nvSpPr>
        <p:spPr>
          <a:xfrm>
            <a:off x="367642" y="4253585"/>
            <a:ext cx="2601800" cy="2126896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ежедневный мониторинг веса и балансов жидкости;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частичное или полное парентеральное питание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77B6912-BD57-4D4B-9C68-FBDD5F6CE24C}"/>
              </a:ext>
            </a:extLst>
          </p:cNvPr>
          <p:cNvSpPr/>
          <p:nvPr/>
        </p:nvSpPr>
        <p:spPr>
          <a:xfrm>
            <a:off x="3495628" y="2601395"/>
            <a:ext cx="4132082" cy="33557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минимизация/оптимизация потребности миокарда в кислороде;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волемическая нагрузка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    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NB !!!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кардиогенный шок);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кардиотоническая терапия и  (дофамин, адреналин, норадреналин);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оптимизация контрактильности миокарда, снижение преднагрузки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766644CD-9C7D-49F3-9B11-2358A56E074F}"/>
              </a:ext>
            </a:extLst>
          </p:cNvPr>
          <p:cNvSpPr/>
          <p:nvPr/>
        </p:nvSpPr>
        <p:spPr>
          <a:xfrm>
            <a:off x="7748828" y="1658662"/>
            <a:ext cx="4298623" cy="9426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кислородная маска / носовые канюли / ИВЛ;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температурный режим (согревание)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83E73DC7-10F2-46FC-B2ED-785FF70CAA8F}"/>
              </a:ext>
            </a:extLst>
          </p:cNvPr>
          <p:cNvSpPr/>
          <p:nvPr/>
        </p:nvSpPr>
        <p:spPr>
          <a:xfrm>
            <a:off x="8903759" y="3585551"/>
            <a:ext cx="2365831" cy="5255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постановка ПВК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EFC2DDBD-C941-458F-AE3F-1D53AD36116F}"/>
              </a:ext>
            </a:extLst>
          </p:cNvPr>
          <p:cNvSpPr/>
          <p:nvPr/>
        </p:nvSpPr>
        <p:spPr>
          <a:xfrm>
            <a:off x="8125900" y="4267468"/>
            <a:ext cx="3921551" cy="1044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налаживание венозного доступа: ПВК, ЦВК, артериального катетера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B5FD0F38-DCC7-4DC5-A245-469E47731102}"/>
              </a:ext>
            </a:extLst>
          </p:cNvPr>
          <p:cNvSpPr/>
          <p:nvPr/>
        </p:nvSpPr>
        <p:spPr>
          <a:xfrm>
            <a:off x="367644" y="2740973"/>
            <a:ext cx="2601799" cy="94268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Мониторинг витальных функций</a:t>
            </a:r>
            <a:endParaRPr kumimoji="0" lang="ru-BY" sz="1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C8D2278C-33F3-4F67-B242-29458B7B4641}"/>
              </a:ext>
            </a:extLst>
          </p:cNvPr>
          <p:cNvSpPr/>
          <p:nvPr/>
        </p:nvSpPr>
        <p:spPr>
          <a:xfrm>
            <a:off x="8276730" y="5663832"/>
            <a:ext cx="3619892" cy="9426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- мониторинг ЦВД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- постановка мочевого катетера;</a:t>
            </a:r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02810560-AA87-4090-96EE-D8EF9A13BED8}"/>
              </a:ext>
            </a:extLst>
          </p:cNvPr>
          <p:cNvSpPr/>
          <p:nvPr/>
        </p:nvSpPr>
        <p:spPr>
          <a:xfrm>
            <a:off x="922410" y="3683654"/>
            <a:ext cx="337430" cy="5089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B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20CC87B4-F361-466C-8048-93CCBD0E1A57}"/>
              </a:ext>
            </a:extLst>
          </p:cNvPr>
          <p:cNvSpPr/>
          <p:nvPr/>
        </p:nvSpPr>
        <p:spPr>
          <a:xfrm>
            <a:off x="963432" y="6441440"/>
            <a:ext cx="337430" cy="4281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B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ED97123B-2EB2-44D4-AFE5-18DCF27D69F5}"/>
              </a:ext>
            </a:extLst>
          </p:cNvPr>
          <p:cNvSpPr/>
          <p:nvPr/>
        </p:nvSpPr>
        <p:spPr>
          <a:xfrm rot="5400000">
            <a:off x="3063820" y="3005800"/>
            <a:ext cx="337430" cy="5089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B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6" name="Стрелка: вниз 25">
            <a:extLst>
              <a:ext uri="{FF2B5EF4-FFF2-40B4-BE49-F238E27FC236}">
                <a16:creationId xmlns:a16="http://schemas.microsoft.com/office/drawing/2014/main" id="{01CFEAB5-EF5F-4487-B000-5405BC02114B}"/>
              </a:ext>
            </a:extLst>
          </p:cNvPr>
          <p:cNvSpPr/>
          <p:nvPr/>
        </p:nvSpPr>
        <p:spPr>
          <a:xfrm>
            <a:off x="5392953" y="1881691"/>
            <a:ext cx="337430" cy="6993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B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7" name="Стрелка: вниз 26">
            <a:extLst>
              <a:ext uri="{FF2B5EF4-FFF2-40B4-BE49-F238E27FC236}">
                <a16:creationId xmlns:a16="http://schemas.microsoft.com/office/drawing/2014/main" id="{B542503A-2069-42BE-8726-A67E1F8D9844}"/>
              </a:ext>
            </a:extLst>
          </p:cNvPr>
          <p:cNvSpPr/>
          <p:nvPr/>
        </p:nvSpPr>
        <p:spPr>
          <a:xfrm rot="16200000">
            <a:off x="3446390" y="890830"/>
            <a:ext cx="337430" cy="1060516"/>
          </a:xfrm>
          <a:prstGeom prst="downArrow">
            <a:avLst/>
          </a:prstGeom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BY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cxnSp>
        <p:nvCxnSpPr>
          <p:cNvPr id="29" name="Соединитель: изогнутый 28">
            <a:extLst>
              <a:ext uri="{FF2B5EF4-FFF2-40B4-BE49-F238E27FC236}">
                <a16:creationId xmlns:a16="http://schemas.microsoft.com/office/drawing/2014/main" id="{46C9FC5C-3E06-4820-9D8C-37FD26A07C34}"/>
              </a:ext>
            </a:extLst>
          </p:cNvPr>
          <p:cNvCxnSpPr>
            <a:stCxn id="9" idx="2"/>
          </p:cNvCxnSpPr>
          <p:nvPr/>
        </p:nvCxnSpPr>
        <p:spPr>
          <a:xfrm rot="5400000">
            <a:off x="8178677" y="1372106"/>
            <a:ext cx="490227" cy="2948700"/>
          </a:xfrm>
          <a:prstGeom prst="curvedConnector2">
            <a:avLst/>
          </a:prstGeom>
          <a:ln w="698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: изогнутый 29">
            <a:extLst>
              <a:ext uri="{FF2B5EF4-FFF2-40B4-BE49-F238E27FC236}">
                <a16:creationId xmlns:a16="http://schemas.microsoft.com/office/drawing/2014/main" id="{80ECE0CB-7274-41E9-8AD7-892C7B83BBCC}"/>
              </a:ext>
            </a:extLst>
          </p:cNvPr>
          <p:cNvCxnSpPr>
            <a:cxnSpLocks/>
          </p:cNvCxnSpPr>
          <p:nvPr/>
        </p:nvCxnSpPr>
        <p:spPr>
          <a:xfrm rot="10800000" flipV="1">
            <a:off x="6817389" y="3848317"/>
            <a:ext cx="2055890" cy="1942"/>
          </a:xfrm>
          <a:prstGeom prst="curvedConnector3">
            <a:avLst>
              <a:gd name="adj1" fmla="val 50000"/>
            </a:avLst>
          </a:prstGeom>
          <a:ln w="698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: изогнутый 32">
            <a:extLst>
              <a:ext uri="{FF2B5EF4-FFF2-40B4-BE49-F238E27FC236}">
                <a16:creationId xmlns:a16="http://schemas.microsoft.com/office/drawing/2014/main" id="{1C5F5372-7738-40C8-8352-E2930C7C2FF3}"/>
              </a:ext>
            </a:extLst>
          </p:cNvPr>
          <p:cNvCxnSpPr>
            <a:cxnSpLocks/>
          </p:cNvCxnSpPr>
          <p:nvPr/>
        </p:nvCxnSpPr>
        <p:spPr>
          <a:xfrm rot="10800000">
            <a:off x="6817389" y="4607007"/>
            <a:ext cx="1303926" cy="182783"/>
          </a:xfrm>
          <a:prstGeom prst="curvedConnector3">
            <a:avLst>
              <a:gd name="adj1" fmla="val 50000"/>
            </a:avLst>
          </a:prstGeom>
          <a:ln w="698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оединитель: изогнутый 34">
            <a:extLst>
              <a:ext uri="{FF2B5EF4-FFF2-40B4-BE49-F238E27FC236}">
                <a16:creationId xmlns:a16="http://schemas.microsoft.com/office/drawing/2014/main" id="{066E5F8B-0CD1-4AF1-8905-66237596393C}"/>
              </a:ext>
            </a:extLst>
          </p:cNvPr>
          <p:cNvCxnSpPr>
            <a:cxnSpLocks/>
          </p:cNvCxnSpPr>
          <p:nvPr/>
        </p:nvCxnSpPr>
        <p:spPr>
          <a:xfrm rot="10800000">
            <a:off x="7475457" y="5401559"/>
            <a:ext cx="804219" cy="731406"/>
          </a:xfrm>
          <a:prstGeom prst="curvedConnector3">
            <a:avLst>
              <a:gd name="adj1" fmla="val 50000"/>
            </a:avLst>
          </a:prstGeom>
          <a:ln w="698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виток: горизонтальный 12">
            <a:extLst>
              <a:ext uri="{FF2B5EF4-FFF2-40B4-BE49-F238E27FC236}">
                <a16:creationId xmlns:a16="http://schemas.microsoft.com/office/drawing/2014/main" id="{133132E9-7DFB-4D4A-AC2E-6C70DC2B026D}"/>
              </a:ext>
            </a:extLst>
          </p:cNvPr>
          <p:cNvSpPr/>
          <p:nvPr/>
        </p:nvSpPr>
        <p:spPr>
          <a:xfrm>
            <a:off x="8276730" y="129642"/>
            <a:ext cx="3619892" cy="85311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Приказ МЗ РБ № 36 от 14.01.2022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8868518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612D937-7BA9-4129-9B2C-C7EFC5B65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8905" y="182880"/>
            <a:ext cx="4463415" cy="853440"/>
          </a:xfrm>
        </p:spPr>
        <p:txBody>
          <a:bodyPr>
            <a:normAutofit/>
          </a:bodyPr>
          <a:lstStyle/>
          <a:p>
            <a:r>
              <a:rPr lang="ru-RU" sz="4400" b="1" dirty="0"/>
              <a:t>Терапия </a:t>
            </a:r>
            <a:r>
              <a:rPr lang="en-US" sz="4400" b="1" dirty="0"/>
              <a:t>MIS-C</a:t>
            </a:r>
            <a:endParaRPr lang="ru-BY" sz="4400" b="1" dirty="0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53774A3-E6B1-4A9E-88C2-471D2BBF4946}"/>
              </a:ext>
            </a:extLst>
          </p:cNvPr>
          <p:cNvSpPr/>
          <p:nvPr/>
        </p:nvSpPr>
        <p:spPr>
          <a:xfrm>
            <a:off x="1398905" y="1399540"/>
            <a:ext cx="8239760" cy="160528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>
                <a:solidFill>
                  <a:schemeClr val="tx1"/>
                </a:solidFill>
              </a:rPr>
              <a:t>Первая линия терапии: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Перед введением ВВИГ водится внутривенно струйно </a:t>
            </a:r>
            <a:r>
              <a:rPr lang="ru-RU" b="1" dirty="0">
                <a:solidFill>
                  <a:srgbClr val="C00000"/>
                </a:solidFill>
              </a:rPr>
              <a:t>метилпреднизолон в дозе 1 мг/кг 2 раза в день на 3-4 дня  с постепенной отменой (курс 10 дней). 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Затем вводится  ВВИГ в дозе 2 г/кг </a:t>
            </a:r>
            <a:r>
              <a:rPr lang="ru-RU" dirty="0">
                <a:solidFill>
                  <a:schemeClr val="tx1"/>
                </a:solidFill>
              </a:rPr>
              <a:t>внутривенно медленно.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2C45F546-88F6-4AF9-B077-65EC48B2AA7A}"/>
              </a:ext>
            </a:extLst>
          </p:cNvPr>
          <p:cNvSpPr/>
          <p:nvPr/>
        </p:nvSpPr>
        <p:spPr>
          <a:xfrm>
            <a:off x="1398905" y="3208020"/>
            <a:ext cx="8239760" cy="1986149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</a:rPr>
              <a:t>Вторая линия терапии:</a:t>
            </a:r>
          </a:p>
          <a:p>
            <a:r>
              <a:rPr lang="ru-RU" b="1" dirty="0">
                <a:solidFill>
                  <a:srgbClr val="C00000"/>
                </a:solidFill>
              </a:rPr>
              <a:t>Вторая доза ВВИГ </a:t>
            </a:r>
            <a:r>
              <a:rPr lang="ru-RU" dirty="0">
                <a:solidFill>
                  <a:schemeClr val="tx1"/>
                </a:solidFill>
              </a:rPr>
              <a:t>может быть рассмотрена для детей, которые не ответили или частично ответили на первую дозу (2 г/кг в сутки). </a:t>
            </a:r>
          </a:p>
          <a:p>
            <a:r>
              <a:rPr lang="ru-RU" dirty="0">
                <a:solidFill>
                  <a:schemeClr val="tx1"/>
                </a:solidFill>
              </a:rPr>
              <a:t>Или метилпреднизолон 10-20 мг/кг/сут в течении 3 дней, затем переход на введение в дозе 2 мг/кг/сут в 2 введения с постепенным снижением дозы. Курс до 10 дней.</a:t>
            </a:r>
            <a:endParaRPr lang="ru-RU" sz="1800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DB3DE65-BCE3-4163-B28E-5DBF2BE77315}"/>
              </a:ext>
            </a:extLst>
          </p:cNvPr>
          <p:cNvSpPr/>
          <p:nvPr/>
        </p:nvSpPr>
        <p:spPr>
          <a:xfrm>
            <a:off x="1398905" y="5262880"/>
            <a:ext cx="8239760" cy="145288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1"/>
                </a:solidFill>
              </a:rPr>
              <a:t>Третья линия терапии:</a:t>
            </a:r>
          </a:p>
          <a:p>
            <a:r>
              <a:rPr lang="ru-RU" dirty="0">
                <a:solidFill>
                  <a:schemeClr val="tx1"/>
                </a:solidFill>
              </a:rPr>
              <a:t>Однократно: </a:t>
            </a:r>
            <a:r>
              <a:rPr lang="ru-RU" sz="1800" b="1" dirty="0" err="1">
                <a:solidFill>
                  <a:srgbClr val="C00000"/>
                </a:solidFill>
              </a:rPr>
              <a:t>Инфликсимаб</a:t>
            </a:r>
            <a:r>
              <a:rPr lang="ru-RU" sz="1800" dirty="0">
                <a:solidFill>
                  <a:schemeClr val="tx1"/>
                </a:solidFill>
              </a:rPr>
              <a:t> (</a:t>
            </a:r>
            <a:r>
              <a:rPr lang="ru-RU" sz="1800" dirty="0" err="1">
                <a:solidFill>
                  <a:schemeClr val="tx1"/>
                </a:solidFill>
              </a:rPr>
              <a:t>предпочительно</a:t>
            </a:r>
            <a:r>
              <a:rPr lang="ru-RU" sz="1800" dirty="0">
                <a:solidFill>
                  <a:schemeClr val="tx1"/>
                </a:solidFill>
              </a:rPr>
              <a:t>) или </a:t>
            </a:r>
            <a:r>
              <a:rPr lang="ru-RU" sz="1800" b="1" dirty="0">
                <a:solidFill>
                  <a:srgbClr val="C00000"/>
                </a:solidFill>
              </a:rPr>
              <a:t>Тоцилизумаб.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165F8180-3F08-407D-85A3-121AC904603D}"/>
              </a:ext>
            </a:extLst>
          </p:cNvPr>
          <p:cNvSpPr/>
          <p:nvPr/>
        </p:nvSpPr>
        <p:spPr>
          <a:xfrm>
            <a:off x="6096000" y="132080"/>
            <a:ext cx="5628640" cy="109474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Лечение MIS-C включает комбинированную терапию внутривенного иммуноглобулина (ВВИГ) и метилпреднизолона:</a:t>
            </a:r>
            <a:endParaRPr lang="ru-BY" dirty="0">
              <a:solidFill>
                <a:srgbClr val="7030A0"/>
              </a:solidFill>
            </a:endParaRPr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1DC8BA1E-BE84-4D94-AB88-50FC0A865846}"/>
              </a:ext>
            </a:extLst>
          </p:cNvPr>
          <p:cNvSpPr/>
          <p:nvPr/>
        </p:nvSpPr>
        <p:spPr>
          <a:xfrm>
            <a:off x="248920" y="0"/>
            <a:ext cx="436880" cy="685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93AA84D2-C680-4B48-A4A9-47BFED679BB3}"/>
              </a:ext>
            </a:extLst>
          </p:cNvPr>
          <p:cNvSpPr/>
          <p:nvPr/>
        </p:nvSpPr>
        <p:spPr>
          <a:xfrm>
            <a:off x="589279" y="2034540"/>
            <a:ext cx="809625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005E0CC4-341A-4ED5-A6BD-8F9D3A8D7B2E}"/>
              </a:ext>
            </a:extLst>
          </p:cNvPr>
          <p:cNvSpPr/>
          <p:nvPr/>
        </p:nvSpPr>
        <p:spPr>
          <a:xfrm>
            <a:off x="589277" y="4226560"/>
            <a:ext cx="809625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648FC897-29CD-4313-9F04-3F33A11B1095}"/>
              </a:ext>
            </a:extLst>
          </p:cNvPr>
          <p:cNvSpPr/>
          <p:nvPr/>
        </p:nvSpPr>
        <p:spPr>
          <a:xfrm>
            <a:off x="589278" y="6065520"/>
            <a:ext cx="809625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9302FE-EA68-4DD4-B217-007C70C0A625}"/>
              </a:ext>
            </a:extLst>
          </p:cNvPr>
          <p:cNvSpPr txBox="1"/>
          <p:nvPr/>
        </p:nvSpPr>
        <p:spPr>
          <a:xfrm>
            <a:off x="3047215" y="3256117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tx1"/>
                </a:solidFill>
              </a:rPr>
              <a:t> однократно 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9023234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FC8429-490D-4DE0-9811-2D1DFB31E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025" y="0"/>
            <a:ext cx="4219576" cy="912707"/>
          </a:xfrm>
        </p:spPr>
        <p:txBody>
          <a:bodyPr>
            <a:normAutofit/>
          </a:bodyPr>
          <a:lstStyle/>
          <a:p>
            <a:r>
              <a:rPr lang="ru-RU" sz="4400" b="1" dirty="0"/>
              <a:t>Терапия </a:t>
            </a:r>
            <a:r>
              <a:rPr lang="en-US" sz="4400" b="1" dirty="0"/>
              <a:t>MIS-C</a:t>
            </a:r>
            <a:endParaRPr lang="ru-BY" sz="4400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9DAC7D8-1B52-4B17-9334-66317E0E19A7}"/>
              </a:ext>
            </a:extLst>
          </p:cNvPr>
          <p:cNvSpPr/>
          <p:nvPr/>
        </p:nvSpPr>
        <p:spPr>
          <a:xfrm>
            <a:off x="1398905" y="763571"/>
            <a:ext cx="8239760" cy="1114336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1800" b="1" dirty="0">
                <a:solidFill>
                  <a:srgbClr val="C00000"/>
                </a:solidFill>
              </a:rPr>
              <a:t>Антибактериальная терапия</a:t>
            </a:r>
            <a:r>
              <a:rPr lang="ru-RU" b="1" dirty="0">
                <a:solidFill>
                  <a:schemeClr val="tx1"/>
                </a:solidFill>
              </a:rPr>
              <a:t>: </a:t>
            </a:r>
            <a:r>
              <a:rPr lang="ru-RU" dirty="0">
                <a:solidFill>
                  <a:schemeClr val="tx1"/>
                </a:solidFill>
              </a:rPr>
              <a:t>антибиотики широкого спектра действия (цефалоспорины III поколения моно или в сочетании с ванкомицином или линезолидом) назначают до результатов микробиологического посева крови на стерильность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C489BC1-09C5-4419-B2B8-1642FC7684C6}"/>
              </a:ext>
            </a:extLst>
          </p:cNvPr>
          <p:cNvSpPr/>
          <p:nvPr/>
        </p:nvSpPr>
        <p:spPr>
          <a:xfrm>
            <a:off x="1398905" y="3302000"/>
            <a:ext cx="8239760" cy="214376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1800" b="1" dirty="0">
                <a:solidFill>
                  <a:srgbClr val="C00000"/>
                </a:solidFill>
              </a:rPr>
              <a:t>Антитромботическая терапия</a:t>
            </a:r>
            <a:r>
              <a:rPr lang="ru-RU" sz="1800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ru-RU" sz="1800" dirty="0">
                <a:solidFill>
                  <a:schemeClr val="tx1"/>
                </a:solidFill>
              </a:rPr>
              <a:t>низкомоллекулярный гепарин: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 - </a:t>
            </a:r>
            <a:r>
              <a:rPr lang="ru-RU" sz="1800" dirty="0">
                <a:solidFill>
                  <a:schemeClr val="tx1"/>
                </a:solidFill>
              </a:rPr>
              <a:t>Клексан</a:t>
            </a:r>
            <a:r>
              <a:rPr lang="ru-RU" dirty="0">
                <a:solidFill>
                  <a:schemeClr val="tx1"/>
                </a:solidFill>
              </a:rPr>
              <a:t>: старше 2 мес. лечебная доза 1 мг/кг 2 раза в день </a:t>
            </a:r>
            <a:r>
              <a:rPr lang="ru-RU" sz="1800" dirty="0">
                <a:solidFill>
                  <a:schemeClr val="tx1"/>
                </a:solidFill>
              </a:rPr>
              <a:t>,</a:t>
            </a:r>
          </a:p>
          <a:p>
            <a:r>
              <a:rPr lang="ru-RU" sz="1800" dirty="0">
                <a:solidFill>
                  <a:schemeClr val="tx1"/>
                </a:solidFill>
              </a:rPr>
              <a:t>-</a:t>
            </a:r>
            <a:r>
              <a:rPr lang="ru-RU" dirty="0">
                <a:solidFill>
                  <a:schemeClr val="tx1"/>
                </a:solidFill>
              </a:rPr>
              <a:t>  </a:t>
            </a:r>
            <a:r>
              <a:rPr lang="ru-RU" sz="1800" dirty="0">
                <a:solidFill>
                  <a:schemeClr val="tx1"/>
                </a:solidFill>
              </a:rPr>
              <a:t>Фрагмин начальная доза 130 ЕД/кг/сут, поддерживающая доза 100 ЕД/кг/сут; </a:t>
            </a:r>
          </a:p>
          <a:p>
            <a:r>
              <a:rPr lang="be-BY" sz="1800" dirty="0">
                <a:solidFill>
                  <a:schemeClr val="tx1"/>
                </a:solidFill>
              </a:rPr>
              <a:t>-  Фракс</a:t>
            </a:r>
            <a:r>
              <a:rPr lang="ru-RU" sz="1800" dirty="0">
                <a:solidFill>
                  <a:schemeClr val="tx1"/>
                </a:solidFill>
              </a:rPr>
              <a:t>ипарин 86 МЕ/кг 2 раза в день п/к;</a:t>
            </a:r>
          </a:p>
          <a:p>
            <a:r>
              <a:rPr lang="ru-RU" sz="1800" dirty="0">
                <a:solidFill>
                  <a:schemeClr val="tx1"/>
                </a:solidFill>
              </a:rPr>
              <a:t>НПВС: аспирин 3-5 мг/кг длительно (месяц);</a:t>
            </a: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4ADD2A87-5E28-4D0A-89B5-B9552C649809}"/>
              </a:ext>
            </a:extLst>
          </p:cNvPr>
          <p:cNvSpPr/>
          <p:nvPr/>
        </p:nvSpPr>
        <p:spPr>
          <a:xfrm>
            <a:off x="248920" y="0"/>
            <a:ext cx="436880" cy="6858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ABBB2506-CEEE-4FE2-9817-55973B5EA172}"/>
              </a:ext>
            </a:extLst>
          </p:cNvPr>
          <p:cNvSpPr/>
          <p:nvPr/>
        </p:nvSpPr>
        <p:spPr>
          <a:xfrm>
            <a:off x="589279" y="4206240"/>
            <a:ext cx="809625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007FDC57-87F5-497F-AB0B-C2D0AD8505F5}"/>
              </a:ext>
            </a:extLst>
          </p:cNvPr>
          <p:cNvSpPr/>
          <p:nvPr/>
        </p:nvSpPr>
        <p:spPr>
          <a:xfrm>
            <a:off x="589280" y="1214120"/>
            <a:ext cx="809625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 dirty="0"/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50B8486D-0FEE-429A-A571-5ECB447A21AE}"/>
              </a:ext>
            </a:extLst>
          </p:cNvPr>
          <p:cNvSpPr/>
          <p:nvPr/>
        </p:nvSpPr>
        <p:spPr>
          <a:xfrm>
            <a:off x="589278" y="6065520"/>
            <a:ext cx="809625" cy="3352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BY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6EE3E05C-8013-4C99-BC4C-EAE42E1E9B9E}"/>
              </a:ext>
            </a:extLst>
          </p:cNvPr>
          <p:cNvSpPr/>
          <p:nvPr/>
        </p:nvSpPr>
        <p:spPr>
          <a:xfrm>
            <a:off x="1398903" y="5643880"/>
            <a:ext cx="8239760" cy="96520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Синдромальная терапия</a:t>
            </a:r>
            <a:r>
              <a:rPr lang="ru-RU" dirty="0">
                <a:solidFill>
                  <a:schemeClr val="tx1"/>
                </a:solidFill>
              </a:rPr>
              <a:t>: коррекция электролитных нарушений, гипоальбуминемии, гастропротекция, антипиретическая терапия, диуретики и </a:t>
            </a:r>
            <a:r>
              <a:rPr lang="ru-RU" dirty="0" err="1">
                <a:solidFill>
                  <a:schemeClr val="tx1"/>
                </a:solidFill>
              </a:rPr>
              <a:t>т.д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304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E98728-C9DA-4EA6-861A-5342801B4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212" y="750969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/>
              <a:t>В Соединенных Штатах, </a:t>
            </a:r>
            <a:r>
              <a:rPr lang="ru-RU" sz="2600" dirty="0">
                <a:solidFill>
                  <a:srgbClr val="FF0000"/>
                </a:solidFill>
              </a:rPr>
              <a:t>среди детей в возрасте до 18 лет</a:t>
            </a:r>
            <a:r>
              <a:rPr lang="ru-RU" sz="2600" dirty="0"/>
              <a:t>, в период с марта по декабрь 2020 года </a:t>
            </a:r>
            <a:r>
              <a:rPr lang="ru-RU" sz="2600" dirty="0">
                <a:solidFill>
                  <a:srgbClr val="FF0000"/>
                </a:solidFill>
              </a:rPr>
              <a:t>было проведено более 1,2 миллиона положительных тестов на SARS-CoV-2</a:t>
            </a:r>
            <a:r>
              <a:rPr lang="ru-RU" sz="2600" dirty="0"/>
              <a:t>, распределенных следующим образом в зависимости от группы школьного возраста*:</a:t>
            </a:r>
          </a:p>
          <a:p>
            <a:pPr marL="0" indent="0" algn="ctr">
              <a:buNone/>
            </a:pPr>
            <a:endParaRPr lang="ru-RU" sz="2600" dirty="0"/>
          </a:p>
          <a:p>
            <a:r>
              <a:rPr lang="ru-RU" sz="2600" dirty="0"/>
              <a:t>Средняя школа (возраст от 14 до 17 лет) – </a:t>
            </a:r>
            <a:r>
              <a:rPr lang="ru-RU" sz="2600" dirty="0">
                <a:solidFill>
                  <a:srgbClr val="FF0000"/>
                </a:solidFill>
              </a:rPr>
              <a:t>38,3 процента</a:t>
            </a:r>
          </a:p>
          <a:p>
            <a:r>
              <a:rPr lang="ru-RU" sz="2600" dirty="0"/>
              <a:t>Средняя школа (возраст от 11 до 13 лет) – 18,6 процента</a:t>
            </a:r>
          </a:p>
          <a:p>
            <a:r>
              <a:rPr lang="ru-RU" sz="2600" dirty="0"/>
              <a:t>Начальная школа (в возрасте от 5 до 10 лет) – 25,7 процента</a:t>
            </a:r>
          </a:p>
          <a:p>
            <a:r>
              <a:rPr lang="ru-RU" sz="2600" dirty="0"/>
              <a:t>Дошкольное образование (возраст от 0 до 4 лет) – 17,4 процента</a:t>
            </a:r>
            <a:endParaRPr lang="ru-BY" sz="2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02905-846A-4F36-AEA0-D6A066977AEB}"/>
              </a:ext>
            </a:extLst>
          </p:cNvPr>
          <p:cNvSpPr txBox="1"/>
          <p:nvPr/>
        </p:nvSpPr>
        <p:spPr>
          <a:xfrm>
            <a:off x="697583" y="6107031"/>
            <a:ext cx="11321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1400" dirty="0"/>
              <a:t>*</a:t>
            </a:r>
            <a:r>
              <a:rPr lang="en-US" sz="1400" dirty="0" err="1"/>
              <a:t>Leidman</a:t>
            </a:r>
            <a:r>
              <a:rPr lang="en-US" sz="1400" dirty="0"/>
              <a:t> E, </a:t>
            </a:r>
            <a:r>
              <a:rPr lang="en-US" sz="1400" dirty="0" err="1"/>
              <a:t>Duca</a:t>
            </a:r>
            <a:r>
              <a:rPr lang="en-US" sz="1400" dirty="0"/>
              <a:t> LM, </a:t>
            </a:r>
            <a:r>
              <a:rPr lang="en-US" sz="1400" dirty="0" err="1"/>
              <a:t>Omura</a:t>
            </a:r>
            <a:r>
              <a:rPr lang="en-US" sz="1400" dirty="0"/>
              <a:t> JD, et al. COVID-19 Trends Among Persons Aged 0-24 Years - United States, March 1-December 12, 2020. MMWR </a:t>
            </a:r>
            <a:r>
              <a:rPr lang="en-US" sz="1400" dirty="0" err="1"/>
              <a:t>Morb</a:t>
            </a:r>
            <a:r>
              <a:rPr lang="en-US" sz="1400" dirty="0"/>
              <a:t> Mortal </a:t>
            </a:r>
            <a:r>
              <a:rPr lang="en-US" sz="1400" dirty="0" err="1"/>
              <a:t>Wkly</a:t>
            </a:r>
            <a:r>
              <a:rPr lang="en-US" sz="1400" dirty="0"/>
              <a:t> Rep 2021; 70:88.</a:t>
            </a:r>
            <a:r>
              <a:rPr lang="be-BY" sz="1400" dirty="0"/>
              <a:t>*</a:t>
            </a:r>
            <a:endParaRPr lang="ru-BY" sz="1400" dirty="0"/>
          </a:p>
        </p:txBody>
      </p:sp>
    </p:spTree>
    <p:extLst>
      <p:ext uri="{BB962C8B-B14F-4D97-AF65-F5344CB8AC3E}">
        <p14:creationId xmlns:p14="http://schemas.microsoft.com/office/powerpoint/2010/main" val="1936612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5C52CF-0299-48CA-8794-FD911E60F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772775" cy="810793"/>
          </a:xfrm>
        </p:spPr>
        <p:txBody>
          <a:bodyPr>
            <a:normAutofit/>
          </a:bodyPr>
          <a:lstStyle/>
          <a:p>
            <a:r>
              <a:rPr lang="ru-RU" sz="3600" dirty="0"/>
              <a:t>Рекомендации при выписке и диспансерное наблюдение </a:t>
            </a:r>
            <a:endParaRPr lang="ru-BY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C944D6-B3FB-4276-80F5-663C470F9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5057" y="1290336"/>
            <a:ext cx="8801935" cy="376618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Наблюдение врача-педиатра, кардиолога;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Аспирин 75 мг 1 раз в день 1 месяц;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Гастропротекция на 1 месяц;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Освобождение от занятий физической культурой;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Контроль ОАК через 2 и 4 недели, БХ через 2 недели;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ЭКГ и УЗИ сердца через 4 недели после выписки;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Консультация в КДК УЗ «ГДИКБ» через месяц.</a:t>
            </a:r>
            <a:endParaRPr lang="ru-BY" sz="2400" dirty="0"/>
          </a:p>
          <a:p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1548079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4DC52A9-70F2-4D13-B20F-4571AD59B4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Выражаю благодарность:</a:t>
            </a:r>
          </a:p>
          <a:p>
            <a:r>
              <a:rPr lang="ru-RU" sz="2800" b="1" dirty="0"/>
              <a:t>Романовой Оксане Николаевне,</a:t>
            </a:r>
            <a:r>
              <a:rPr lang="ru-RU" sz="2800" dirty="0"/>
              <a:t> д.м.н., профессор, заведующий кафедрой  детских инфекционных болезней УО «БГМУ»</a:t>
            </a:r>
            <a:r>
              <a:rPr lang="ru-RU" sz="2800" b="1" dirty="0"/>
              <a:t> </a:t>
            </a:r>
          </a:p>
          <a:p>
            <a:r>
              <a:rPr lang="ru-RU" sz="2800" b="1" dirty="0"/>
              <a:t>Коломиец Наталье Дмитриевне</a:t>
            </a:r>
            <a:r>
              <a:rPr lang="ru-RU" sz="2800" dirty="0"/>
              <a:t>, д.м.н., профессор, заведующий кафедрой эпидемиологии и микробиологии ГУО «БелМАПО», член экспертного совета по иммунизации МЗ РБ.</a:t>
            </a:r>
            <a:endParaRPr lang="ru-BY" sz="2800" dirty="0"/>
          </a:p>
          <a:p>
            <a:r>
              <a:rPr lang="ru-RU" sz="2800" b="1" dirty="0"/>
              <a:t>Ключаревой Анне Александровне</a:t>
            </a:r>
            <a:r>
              <a:rPr lang="ru-RU" sz="2800" dirty="0"/>
              <a:t>, д.м.н., профессору кафедры инфекционных болезней и детских инфекций ГУО «БелМАПО»</a:t>
            </a:r>
            <a:endParaRPr lang="en-US" sz="2800" dirty="0"/>
          </a:p>
          <a:p>
            <a:r>
              <a:rPr lang="ru-RU" sz="2800" dirty="0"/>
              <a:t>А так же </a:t>
            </a:r>
            <a:r>
              <a:rPr lang="ru-RU" sz="2800" b="1" dirty="0"/>
              <a:t>коллегам отделений реанимации УЗ «ГДИКБ».</a:t>
            </a:r>
            <a:endParaRPr lang="ru-BY" sz="2800" b="1" dirty="0"/>
          </a:p>
          <a:p>
            <a:endParaRPr lang="ru-RU" sz="2800" dirty="0"/>
          </a:p>
          <a:p>
            <a:endParaRPr lang="ru-BY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3D567AA-355F-44BB-B5B1-58384C676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Благодарю за внимание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3974680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8992C-20FE-4C8B-A538-C2B4B0FA4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23" y="18255"/>
            <a:ext cx="11124414" cy="1325563"/>
          </a:xfrm>
        </p:spPr>
        <p:txBody>
          <a:bodyPr/>
          <a:lstStyle/>
          <a:p>
            <a:r>
              <a:rPr lang="ru-RU" dirty="0"/>
              <a:t>Тяжелые формы коронавирусной инфекции</a:t>
            </a: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F4FF38-F226-4D32-8582-60CAC5434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93509"/>
            <a:ext cx="9917784" cy="47982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В систематическом обзоре 7480 детей в возрасте до 18 лет с лабораторно подтвержденной инфекцией COVID-19 </a:t>
            </a:r>
            <a:r>
              <a:rPr lang="ru-RU" dirty="0">
                <a:solidFill>
                  <a:srgbClr val="FF0000"/>
                </a:solidFill>
              </a:rPr>
              <a:t>информация о симптомах и тяжести состояния была приведена для 1475</a:t>
            </a:r>
            <a:r>
              <a:rPr lang="ru-RU" dirty="0"/>
              <a:t>*:</a:t>
            </a:r>
          </a:p>
          <a:p>
            <a:pPr marL="0" indent="0">
              <a:buNone/>
            </a:pPr>
            <a:r>
              <a:rPr lang="ru-RU" dirty="0"/>
              <a:t>--- 16% случаев протекали бессимптомно;</a:t>
            </a:r>
          </a:p>
          <a:p>
            <a:pPr marL="0" indent="0">
              <a:buNone/>
            </a:pPr>
            <a:r>
              <a:rPr lang="ru-RU" dirty="0"/>
              <a:t>--- 42% были легкими;</a:t>
            </a:r>
          </a:p>
          <a:p>
            <a:pPr marL="0" indent="0">
              <a:buNone/>
            </a:pPr>
            <a:r>
              <a:rPr lang="ru-RU" dirty="0"/>
              <a:t>--- 39% были умеренными (клинические или рентгенологические </a:t>
            </a:r>
            <a:r>
              <a:rPr lang="en-US" dirty="0"/>
              <a:t>	</a:t>
            </a:r>
            <a:r>
              <a:rPr lang="ru-RU" dirty="0"/>
              <a:t>признаки пневмонии без гипоксемии)</a:t>
            </a:r>
          </a:p>
          <a:p>
            <a:pPr marL="0" indent="0">
              <a:buNone/>
            </a:pPr>
            <a:r>
              <a:rPr lang="ru-RU" dirty="0"/>
              <a:t>--- 2% были тяжелыми (например, одышка, центральный цианоз, </a:t>
            </a:r>
            <a:r>
              <a:rPr lang="en-US" dirty="0"/>
              <a:t>	</a:t>
            </a:r>
            <a:r>
              <a:rPr lang="ru-RU" dirty="0"/>
              <a:t>гипоксемия)</a:t>
            </a:r>
          </a:p>
          <a:p>
            <a:pPr marL="0" indent="0">
              <a:buNone/>
            </a:pPr>
            <a:r>
              <a:rPr lang="ru-RU" dirty="0"/>
              <a:t>--- 0,7% процента были критическими (например, острый </a:t>
            </a:r>
            <a:r>
              <a:rPr lang="en-US" dirty="0"/>
              <a:t>	</a:t>
            </a:r>
            <a:r>
              <a:rPr lang="ru-RU" dirty="0"/>
              <a:t>респираторный дистресс-синдром, дыхательная </a:t>
            </a:r>
            <a:r>
              <a:rPr lang="en-US" dirty="0"/>
              <a:t>	</a:t>
            </a:r>
            <a:r>
              <a:rPr lang="ru-RU" dirty="0"/>
              <a:t>недостаточность, шок). </a:t>
            </a:r>
            <a:endParaRPr lang="ru-BY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C5A67C-1C50-4437-9E90-45F9EBB07B9D}"/>
              </a:ext>
            </a:extLst>
          </p:cNvPr>
          <p:cNvSpPr txBox="1"/>
          <p:nvPr/>
        </p:nvSpPr>
        <p:spPr>
          <a:xfrm>
            <a:off x="838200" y="6132731"/>
            <a:ext cx="104174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*</a:t>
            </a:r>
            <a:r>
              <a:rPr lang="en-US" sz="1400" dirty="0" err="1"/>
              <a:t>Liguoro</a:t>
            </a:r>
            <a:r>
              <a:rPr lang="en-US" sz="1400" dirty="0"/>
              <a:t> I, </a:t>
            </a:r>
            <a:r>
              <a:rPr lang="en-US" sz="1400" dirty="0" err="1"/>
              <a:t>Pilotto</a:t>
            </a:r>
            <a:r>
              <a:rPr lang="en-US" sz="1400" dirty="0"/>
              <a:t> C, </a:t>
            </a:r>
            <a:r>
              <a:rPr lang="en-US" sz="1400" dirty="0" err="1"/>
              <a:t>Bonanni</a:t>
            </a:r>
            <a:r>
              <a:rPr lang="en-US" sz="1400" dirty="0"/>
              <a:t> M, et al. SARS-COV-2 infection in children and newborns: a systematic review. </a:t>
            </a:r>
            <a:r>
              <a:rPr lang="en-US" sz="1400" dirty="0" err="1"/>
              <a:t>Eur</a:t>
            </a:r>
            <a:r>
              <a:rPr lang="en-US" sz="1400" dirty="0"/>
              <a:t> J </a:t>
            </a:r>
            <a:r>
              <a:rPr lang="en-US" sz="1400" dirty="0" err="1"/>
              <a:t>Pediatr</a:t>
            </a:r>
            <a:r>
              <a:rPr lang="en-US" sz="1400" dirty="0"/>
              <a:t> 2020; 179:1029.</a:t>
            </a:r>
            <a:endParaRPr lang="ru-BY" sz="1400" dirty="0"/>
          </a:p>
        </p:txBody>
      </p:sp>
    </p:spTree>
    <p:extLst>
      <p:ext uri="{BB962C8B-B14F-4D97-AF65-F5344CB8AC3E}">
        <p14:creationId xmlns:p14="http://schemas.microsoft.com/office/powerpoint/2010/main" val="2684070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72E9F9-0B48-44A4-8670-AC4AF6101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5758"/>
            <a:ext cx="10992439" cy="1325563"/>
          </a:xfrm>
        </p:spPr>
        <p:txBody>
          <a:bodyPr/>
          <a:lstStyle/>
          <a:p>
            <a:r>
              <a:rPr lang="ru-RU" dirty="0"/>
              <a:t>Тяжелые формы коронавирусной инфекции</a:t>
            </a: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D0BE06-D6A0-429F-BB07-796A40190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3543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/>
              <a:t> Пики показателей госпитализации среди детей в возрасте до 18 лет в Соединенных Штатах:</a:t>
            </a:r>
          </a:p>
          <a:p>
            <a:pPr marL="0" indent="0" algn="ctr">
              <a:buNone/>
            </a:pPr>
            <a:endParaRPr lang="ru-RU" sz="2600" dirty="0"/>
          </a:p>
          <a:p>
            <a:r>
              <a:rPr lang="ru-RU" sz="2600" dirty="0"/>
              <a:t>в январе 2021 года (1,5 на 100 000 населения);</a:t>
            </a:r>
          </a:p>
          <a:p>
            <a:r>
              <a:rPr lang="ru-RU" sz="2600" dirty="0"/>
              <a:t>в сентябре 2021 года с преобладанием Дельта-варианта (1,8 на 100 000 населения);</a:t>
            </a:r>
          </a:p>
          <a:p>
            <a:r>
              <a:rPr lang="ru-RU" sz="2600" dirty="0"/>
              <a:t>в январе 2022 года с преобладанием Омикрона (7,1 на 100 000 населения). Во время всплеска Омикрона показатели госпитализации были </a:t>
            </a:r>
            <a:r>
              <a:rPr lang="ru-RU" sz="2600" dirty="0">
                <a:solidFill>
                  <a:srgbClr val="FF0000"/>
                </a:solidFill>
              </a:rPr>
              <a:t>особенно высоки </a:t>
            </a:r>
            <a:r>
              <a:rPr lang="ru-RU" sz="2600" dirty="0"/>
              <a:t>у детей в возрасте </a:t>
            </a:r>
            <a:r>
              <a:rPr lang="ru-RU" sz="2600" dirty="0">
                <a:solidFill>
                  <a:srgbClr val="FF0000"/>
                </a:solidFill>
              </a:rPr>
              <a:t>от нуля до четырех лет</a:t>
            </a:r>
            <a:r>
              <a:rPr lang="ru-RU" sz="2600" dirty="0"/>
              <a:t>, которым не проводилась вакцинация (15,6 на 100 000 населения)*. </a:t>
            </a:r>
            <a:endParaRPr lang="ru-BY" sz="2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CF9274-3AC8-42F3-A7BA-25BEAB107B09}"/>
              </a:ext>
            </a:extLst>
          </p:cNvPr>
          <p:cNvSpPr txBox="1"/>
          <p:nvPr/>
        </p:nvSpPr>
        <p:spPr>
          <a:xfrm>
            <a:off x="697583" y="6107031"/>
            <a:ext cx="11321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1400" dirty="0"/>
              <a:t>* </a:t>
            </a:r>
            <a:r>
              <a:rPr lang="en-US" sz="1400" dirty="0"/>
              <a:t>Marks KJ, Whitaker M, Anglin O, et al. Hospitalizations of Children and Adolescents with Laboratory-Confirmed COVID-19 - COVID-NET, 14 States, July 2021-January 2022. MMWR </a:t>
            </a:r>
            <a:r>
              <a:rPr lang="en-US" sz="1400" dirty="0" err="1"/>
              <a:t>Morb</a:t>
            </a:r>
            <a:r>
              <a:rPr lang="en-US" sz="1400" dirty="0"/>
              <a:t> Mortal </a:t>
            </a:r>
            <a:r>
              <a:rPr lang="en-US" sz="1400" dirty="0" err="1"/>
              <a:t>Wkly</a:t>
            </a:r>
            <a:r>
              <a:rPr lang="en-US" sz="1400" dirty="0"/>
              <a:t> Rep 2022; 71:271.</a:t>
            </a:r>
            <a:endParaRPr lang="ru-BY" sz="1400" dirty="0"/>
          </a:p>
        </p:txBody>
      </p:sp>
    </p:spTree>
    <p:extLst>
      <p:ext uri="{BB962C8B-B14F-4D97-AF65-F5344CB8AC3E}">
        <p14:creationId xmlns:p14="http://schemas.microsoft.com/office/powerpoint/2010/main" val="3051756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2263E-4EF4-4456-AC1D-2A86BBE7A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168" y="-292552"/>
            <a:ext cx="8428349" cy="1325563"/>
          </a:xfrm>
        </p:spPr>
        <p:txBody>
          <a:bodyPr/>
          <a:lstStyle/>
          <a:p>
            <a:r>
              <a:rPr lang="be-BY" dirty="0"/>
              <a:t>Особенн</a:t>
            </a:r>
            <a:r>
              <a:rPr lang="ru-RU" dirty="0"/>
              <a:t>ости омикрона у детей</a:t>
            </a:r>
            <a:endParaRPr lang="ru-BY" dirty="0"/>
          </a:p>
        </p:txBody>
      </p:sp>
      <p:graphicFrame>
        <p:nvGraphicFramePr>
          <p:cNvPr id="4" name="Объект 5">
            <a:extLst>
              <a:ext uri="{FF2B5EF4-FFF2-40B4-BE49-F238E27FC236}">
                <a16:creationId xmlns:a16="http://schemas.microsoft.com/office/drawing/2014/main" id="{DBD21FC0-780D-496B-AF55-63831E12A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619314"/>
              </p:ext>
            </p:extLst>
          </p:nvPr>
        </p:nvGraphicFramePr>
        <p:xfrm>
          <a:off x="82846" y="787913"/>
          <a:ext cx="8200709" cy="4040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6ABF86-619F-44FA-8649-1F14A4A1D7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479" y="0"/>
            <a:ext cx="3030521" cy="404069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40ED12A-373C-4837-8432-0FC25F82C8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595" y="4040695"/>
            <a:ext cx="3756406" cy="28173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E57A44A-C12C-434B-9AFC-BBE49323AC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416" y="4838870"/>
            <a:ext cx="2587389" cy="19869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A78B972-E05C-462A-818E-8E82B763E0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135" y="4828608"/>
            <a:ext cx="2153577" cy="203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05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46E8B7-F6EF-45E2-BD99-BB8BB28A7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ru-RU" dirty="0"/>
              <a:t>Наиболее частые симптомы заболевания</a:t>
            </a: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D48605-1EF6-4D82-ACFD-237EE5867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ru-RU" b="0" i="0" dirty="0">
                <a:solidFill>
                  <a:srgbClr val="232323"/>
                </a:solidFill>
                <a:effectLst/>
              </a:rPr>
              <a:t>Температура;</a:t>
            </a:r>
          </a:p>
          <a:p>
            <a:pPr algn="l"/>
            <a:r>
              <a:rPr lang="ru-RU" b="0" i="0" dirty="0">
                <a:solidFill>
                  <a:srgbClr val="232323"/>
                </a:solidFill>
                <a:effectLst/>
              </a:rPr>
              <a:t>Кашель;</a:t>
            </a:r>
          </a:p>
          <a:p>
            <a:pPr algn="l"/>
            <a:r>
              <a:rPr lang="ru-RU" b="0" i="0" dirty="0">
                <a:solidFill>
                  <a:srgbClr val="232323"/>
                </a:solidFill>
                <a:effectLst/>
              </a:rPr>
              <a:t>Одышка;</a:t>
            </a:r>
          </a:p>
          <a:p>
            <a:r>
              <a:rPr lang="ru-RU" dirty="0">
                <a:solidFill>
                  <a:srgbClr val="232323"/>
                </a:solidFill>
              </a:rPr>
              <a:t>Боли в горле;</a:t>
            </a:r>
          </a:p>
          <a:p>
            <a:pPr algn="l"/>
            <a:r>
              <a:rPr lang="ru-RU" b="0" i="0" dirty="0">
                <a:solidFill>
                  <a:srgbClr val="232323"/>
                </a:solidFill>
                <a:effectLst/>
              </a:rPr>
              <a:t>Головная боль, судороги;</a:t>
            </a:r>
          </a:p>
          <a:p>
            <a:pPr algn="l"/>
            <a:r>
              <a:rPr lang="ru-RU" b="0" i="0" dirty="0">
                <a:solidFill>
                  <a:srgbClr val="232323"/>
                </a:solidFill>
                <a:effectLst/>
              </a:rPr>
              <a:t>Дисфункция ЖКТ (тошнота, рвота, диарея);</a:t>
            </a:r>
          </a:p>
          <a:p>
            <a:pPr algn="l"/>
            <a:r>
              <a:rPr lang="ru-RU" b="0" i="0" dirty="0">
                <a:solidFill>
                  <a:srgbClr val="232323"/>
                </a:solidFill>
                <a:effectLst/>
              </a:rPr>
              <a:t>Сыпь;</a:t>
            </a:r>
            <a:endParaRPr lang="en-US" b="0" i="0" dirty="0">
              <a:solidFill>
                <a:srgbClr val="232323"/>
              </a:solidFill>
              <a:effectLst/>
            </a:endParaRPr>
          </a:p>
          <a:p>
            <a:pPr algn="l"/>
            <a:r>
              <a:rPr lang="ru-RU" b="0" i="0" dirty="0">
                <a:solidFill>
                  <a:srgbClr val="232323"/>
                </a:solidFill>
                <a:effectLst/>
              </a:rPr>
              <a:t>Потеря обоняния или вкуса встречается редко (у детей потеря обоняния или вкуса может проявляться в виде отвращения или отказа от твердой пищи).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952927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5E0F15-375D-4A5E-9A5A-84C4A3A7D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21" y="18255"/>
            <a:ext cx="11802358" cy="1325563"/>
          </a:xfrm>
        </p:spPr>
        <p:txBody>
          <a:bodyPr/>
          <a:lstStyle/>
          <a:p>
            <a:r>
              <a:rPr lang="ru-RU" dirty="0"/>
              <a:t>Факторы риска тяжелого течения заболевания</a:t>
            </a: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C28C44-A681-4907-9DF5-A38AB63F9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0008"/>
            <a:ext cx="10515600" cy="4696955"/>
          </a:xfrm>
        </p:spPr>
        <p:txBody>
          <a:bodyPr>
            <a:noAutofit/>
          </a:bodyPr>
          <a:lstStyle/>
          <a:p>
            <a:r>
              <a:rPr lang="ru-RU" sz="2600" dirty="0"/>
              <a:t>Генетические заболевания;</a:t>
            </a:r>
          </a:p>
          <a:p>
            <a:r>
              <a:rPr lang="ru-RU" sz="2600" dirty="0"/>
              <a:t>Неврологические заболевания;</a:t>
            </a:r>
          </a:p>
          <a:p>
            <a:r>
              <a:rPr lang="ru-RU" sz="2600" dirty="0"/>
              <a:t>Метаболические состояния;</a:t>
            </a:r>
          </a:p>
          <a:p>
            <a:r>
              <a:rPr lang="ru-RU" sz="2600" dirty="0"/>
              <a:t>Врожденный порок сердца/сердечно-сосудистые заболевания;</a:t>
            </a:r>
          </a:p>
          <a:p>
            <a:r>
              <a:rPr lang="ru-RU" sz="2600" dirty="0"/>
              <a:t>Ожирение (индекс массы тела [ИМТ] &gt;95-й перцентили);</a:t>
            </a:r>
          </a:p>
          <a:p>
            <a:r>
              <a:rPr lang="ru-RU" sz="2600" dirty="0"/>
              <a:t>Сахарный диабет;</a:t>
            </a:r>
          </a:p>
          <a:p>
            <a:r>
              <a:rPr lang="ru-RU" sz="2600" dirty="0"/>
              <a:t>Астма или другие хронические заболевания легких;</a:t>
            </a:r>
          </a:p>
          <a:p>
            <a:r>
              <a:rPr lang="ru-RU" sz="2600" dirty="0"/>
              <a:t>Гематологические нарушения/Иммуносупрессия;</a:t>
            </a:r>
          </a:p>
          <a:p>
            <a:r>
              <a:rPr lang="ru-RU" sz="2600" dirty="0"/>
              <a:t>Возраст &lt;1 года так же является повышенным риском тяжелого течения заболевания.</a:t>
            </a:r>
            <a:endParaRPr lang="ru-BY" sz="2600" dirty="0"/>
          </a:p>
        </p:txBody>
      </p:sp>
    </p:spTree>
    <p:extLst>
      <p:ext uri="{BB962C8B-B14F-4D97-AF65-F5344CB8AC3E}">
        <p14:creationId xmlns:p14="http://schemas.microsoft.com/office/powerpoint/2010/main" val="3441567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EE2C69-F20F-481C-8109-FEAA51EDD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30"/>
            <a:ext cx="10515600" cy="1325563"/>
          </a:xfrm>
        </p:spPr>
        <p:txBody>
          <a:bodyPr/>
          <a:lstStyle/>
          <a:p>
            <a:r>
              <a:rPr lang="ru-RU" dirty="0"/>
              <a:t>Формы </a:t>
            </a:r>
            <a:r>
              <a:rPr lang="en-US" dirty="0"/>
              <a:t>COVID-19</a:t>
            </a:r>
            <a:r>
              <a:rPr lang="ru-RU" dirty="0"/>
              <a:t> инфекции</a:t>
            </a:r>
            <a:r>
              <a:rPr lang="be-BY" dirty="0"/>
              <a:t> у детей</a:t>
            </a: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EFD6B2-CBCA-4654-AE87-EBC39CA09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98482"/>
          </a:xfrm>
        </p:spPr>
        <p:txBody>
          <a:bodyPr/>
          <a:lstStyle/>
          <a:p>
            <a:pPr marL="0" indent="0">
              <a:buNone/>
            </a:pPr>
            <a:r>
              <a:rPr lang="be-BY" dirty="0"/>
              <a:t>--- острая </a:t>
            </a:r>
            <a:r>
              <a:rPr lang="ru-RU" dirty="0"/>
              <a:t>респираторная вирусная инфекция;</a:t>
            </a:r>
          </a:p>
          <a:p>
            <a:pPr marL="0" indent="0">
              <a:buNone/>
            </a:pPr>
            <a:r>
              <a:rPr lang="ru-RU" dirty="0"/>
              <a:t>--- пневмония без ДН;</a:t>
            </a:r>
          </a:p>
          <a:p>
            <a:pPr marL="0" indent="0">
              <a:buNone/>
            </a:pPr>
            <a:r>
              <a:rPr lang="ru-RU" dirty="0"/>
              <a:t>--- пневмония с ОДН;</a:t>
            </a:r>
          </a:p>
          <a:p>
            <a:pPr marL="0" indent="0">
              <a:buNone/>
            </a:pPr>
            <a:r>
              <a:rPr lang="ru-RU" dirty="0"/>
              <a:t>--- ОРДС;</a:t>
            </a:r>
          </a:p>
          <a:p>
            <a:pPr marL="0" indent="0">
              <a:buNone/>
            </a:pPr>
            <a:r>
              <a:rPr lang="ru-RU" dirty="0"/>
              <a:t>--- мультисистемный воспалительный синдром.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11659464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</TotalTime>
  <Words>2941</Words>
  <Application>Microsoft Office PowerPoint</Application>
  <PresentationFormat>Широкоэкранный</PresentationFormat>
  <Paragraphs>536</Paragraphs>
  <Slides>31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Georgia</vt:lpstr>
      <vt:lpstr>Times New Roman</vt:lpstr>
      <vt:lpstr>Тема Office</vt:lpstr>
      <vt:lpstr>Метрополия</vt:lpstr>
      <vt:lpstr>ГУО «Белорусская медицинская академия последипломного образования» Мемориальная телеконференция памяти профессора Курека В.В. с международным участием «Актуальные вопросы детской анестезиологии и реаниматологии» </vt:lpstr>
      <vt:lpstr>Презентация PowerPoint</vt:lpstr>
      <vt:lpstr>Презентация PowerPoint</vt:lpstr>
      <vt:lpstr>Тяжелые формы коронавирусной инфекции</vt:lpstr>
      <vt:lpstr>Тяжелые формы коронавирусной инфекции</vt:lpstr>
      <vt:lpstr>Особенности омикрона у детей</vt:lpstr>
      <vt:lpstr>Наиболее частые симптомы заболевания</vt:lpstr>
      <vt:lpstr>Факторы риска тяжелого течения заболевания</vt:lpstr>
      <vt:lpstr>Формы COVID-19 инфекции у детей</vt:lpstr>
      <vt:lpstr>Формы клинического течения COVID-19</vt:lpstr>
      <vt:lpstr>Обследование детей с COVID-19</vt:lpstr>
      <vt:lpstr>Общие принципы терапии тяжелой формы COVID-19</vt:lpstr>
      <vt:lpstr>Пролеченные дети с коронавирусной инфекцией 2020-2021 гг. (УЗ ГДИКБ)</vt:lpstr>
      <vt:lpstr>Возрастная структура детей с COVID-19</vt:lpstr>
      <vt:lpstr>Дети с тяжелой формой COVID-19 пролеченные в ОАиР №2</vt:lpstr>
      <vt:lpstr>Мультисистемный воспалительный синдром у детей (данные УЗ «ГДИКБ»)</vt:lpstr>
      <vt:lpstr>Презентация PowerPoint</vt:lpstr>
      <vt:lpstr>Презентация PowerPoint</vt:lpstr>
      <vt:lpstr>Внешние признаки заболевания</vt:lpstr>
      <vt:lpstr>Структура поступления в ОАиР</vt:lpstr>
      <vt:lpstr>Данные общего анализа крови</vt:lpstr>
      <vt:lpstr>КЩС</vt:lpstr>
      <vt:lpstr>Коагулограмма</vt:lpstr>
      <vt:lpstr>Биохимический анализ крови</vt:lpstr>
      <vt:lpstr>Поражение дыхательной и сердечно-сосудистой системы</vt:lpstr>
      <vt:lpstr>УЗИ печени, селезенки, почек</vt:lpstr>
      <vt:lpstr>Терапия MIS-C</vt:lpstr>
      <vt:lpstr>Терапия MIS-C</vt:lpstr>
      <vt:lpstr>Терапия MIS-C</vt:lpstr>
      <vt:lpstr>Рекомендации при выписке и диспансерное наблюдение </vt:lpstr>
      <vt:lpstr>Благодарю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28</cp:revision>
  <dcterms:created xsi:type="dcterms:W3CDTF">2022-02-20T19:39:57Z</dcterms:created>
  <dcterms:modified xsi:type="dcterms:W3CDTF">2022-03-24T20:01:49Z</dcterms:modified>
</cp:coreProperties>
</file>